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AAC24-5466-4E42-A41A-64F6C310A6D8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6D23-9D5A-40A4-8C27-99109F3ED3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B4C2C-6F54-4796-AFE0-B00240BF36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7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7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7CC3-EBED-4904-8CF0-C4D660628AF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7ABB-72A9-4EBC-9BDD-3930F326E9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1291106"/>
          </a:xfrm>
        </p:spPr>
        <p:txBody>
          <a:bodyPr>
            <a:normAutofit/>
          </a:bodyPr>
          <a:lstStyle/>
          <a:p>
            <a:endParaRPr lang="fr-FR" b="1" dirty="0" smtClean="0">
              <a:cs typeface="Arial" panose="020B0604020202020204" pitchFamily="34" charset="0"/>
            </a:endParaRPr>
          </a:p>
          <a:p>
            <a:r>
              <a:rPr lang="fr-FR" b="1" dirty="0" smtClean="0">
                <a:cs typeface="Arial" panose="020B0604020202020204" pitchFamily="34" charset="0"/>
              </a:rPr>
              <a:t>Amavi </a:t>
            </a:r>
            <a:r>
              <a:rPr lang="fr-FR" b="1" dirty="0">
                <a:cs typeface="Arial" panose="020B0604020202020204" pitchFamily="34" charset="0"/>
              </a:rPr>
              <a:t>Fafa </a:t>
            </a:r>
            <a:r>
              <a:rPr lang="fr-FR" b="1" dirty="0" smtClean="0">
                <a:cs typeface="Arial" panose="020B0604020202020204" pitchFamily="34" charset="0"/>
              </a:rPr>
              <a:t>AMAVIGAN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15" y="-1"/>
            <a:ext cx="9504609" cy="27947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3433494"/>
            <a:ext cx="8946523" cy="1589266"/>
          </a:xfrm>
          <a:prstGeom prst="rect">
            <a:avLst/>
          </a:prstGeom>
          <a:solidFill>
            <a:srgbClr val="FFFFFF"/>
          </a:solidFill>
          <a:ln w="50800" cmpd="thinThick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Rôle des polynucléaires neutrophiles </a:t>
            </a:r>
            <a:r>
              <a:rPr lang="fr-FR" sz="2400" b="1" dirty="0">
                <a:ea typeface="Calibri" panose="020F0502020204030204" pitchFamily="34" charset="0"/>
                <a:cs typeface="Arial" panose="020B0604020202020204" pitchFamily="34" charset="0"/>
              </a:rPr>
              <a:t>Fc</a:t>
            </a:r>
            <a:r>
              <a:rPr lang="el-GR" sz="2400" b="1" dirty="0">
                <a:ea typeface="Calibri" panose="020F0502020204030204" pitchFamily="34" charset="0"/>
                <a:cs typeface="Arial" panose="020B0604020202020204" pitchFamily="34" charset="0"/>
              </a:rPr>
              <a:t>ε</a:t>
            </a:r>
            <a:r>
              <a:rPr lang="fr-FR" sz="2400" b="1" dirty="0"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fr-FR" sz="24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fr-FR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 dans </a:t>
            </a:r>
            <a:r>
              <a:rPr lang="fr-F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pathogénie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du paludisme de réanimation : Implications immunologiques et vaccinales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5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5910"/>
            <a:ext cx="12192000" cy="63120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400" b="1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Analyses statistiques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>
                <a:cs typeface="Arial" panose="020B0604020202020204" pitchFamily="34" charset="0"/>
              </a:rPr>
              <a:t>	</a:t>
            </a:r>
            <a:r>
              <a:rPr lang="fr-FR" sz="2400" dirty="0"/>
              <a:t> Statview</a:t>
            </a:r>
            <a:r>
              <a:rPr lang="fr-FR" sz="2400" baseline="30000" dirty="0"/>
              <a:t>®</a:t>
            </a:r>
            <a:r>
              <a:rPr lang="fr-FR" sz="2400" dirty="0"/>
              <a:t> Version 5.1.0. 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cs typeface="Arial" panose="020B0604020202020204" pitchFamily="34" charset="0"/>
              </a:rPr>
              <a:t>	</a:t>
            </a:r>
            <a:r>
              <a:rPr lang="fr-FR" sz="2400" dirty="0" smtClean="0">
                <a:cs typeface="Arial" panose="020B0604020202020204" pitchFamily="34" charset="0"/>
              </a:rPr>
              <a:t>Test non paramétrique : de comparaison et de corrélation </a:t>
            </a:r>
            <a:endParaRPr lang="fr-FR" sz="24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>
                <a:cs typeface="Arial" panose="020B0604020202020204" pitchFamily="34" charset="0"/>
              </a:rPr>
              <a:t>	P &lt; 0,05 </a:t>
            </a:r>
            <a:r>
              <a:rPr lang="fr-FR" sz="2400" dirty="0">
                <a:cs typeface="Arial" panose="020B0604020202020204" pitchFamily="34" charset="0"/>
              </a:rPr>
              <a:t>est </a:t>
            </a:r>
            <a:r>
              <a:rPr lang="fr-FR" sz="2400" dirty="0" smtClean="0">
                <a:cs typeface="Arial" panose="020B0604020202020204" pitchFamily="34" charset="0"/>
              </a:rPr>
              <a:t>considérée </a:t>
            </a:r>
            <a:r>
              <a:rPr lang="fr-FR" sz="2400" dirty="0">
                <a:cs typeface="Arial" panose="020B0604020202020204" pitchFamily="34" charset="0"/>
              </a:rPr>
              <a:t>comme significative</a:t>
            </a:r>
            <a:endParaRPr lang="fr-FR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cs typeface="Arial" panose="020B0604020202020204" pitchFamily="34" charset="0"/>
              </a:rPr>
              <a:t>	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10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0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METHODOLOGIE (5)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627"/>
          </a:xfrm>
        </p:spPr>
        <p:txBody>
          <a:bodyPr>
            <a:normAutofit/>
          </a:bodyPr>
          <a:lstStyle/>
          <a:p>
            <a:pPr marL="857250" indent="-857250" algn="ctr">
              <a:lnSpc>
                <a:spcPct val="150000"/>
              </a:lnSpc>
            </a:pPr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RESULTATS (1)</a:t>
            </a:r>
            <a:endParaRPr lang="fr-FR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50627"/>
            <a:ext cx="12192000" cy="61073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Caractéristiques </a:t>
            </a:r>
            <a:r>
              <a:rPr lang="fr-FR" sz="2400" b="1" dirty="0">
                <a:cs typeface="Arial" panose="020B0604020202020204" pitchFamily="34" charset="0"/>
              </a:rPr>
              <a:t>de la population </a:t>
            </a:r>
            <a:r>
              <a:rPr lang="fr-FR" sz="2400" b="1" dirty="0" smtClean="0">
                <a:cs typeface="Arial" panose="020B0604020202020204" pitchFamily="34" charset="0"/>
              </a:rPr>
              <a:t>d’étude</a:t>
            </a:r>
          </a:p>
          <a:p>
            <a:pPr marL="0" indent="0">
              <a:buNone/>
            </a:pPr>
            <a:r>
              <a:rPr lang="fr-FR" sz="2400" u="sng" dirty="0" smtClean="0">
                <a:cs typeface="Arial" panose="020B0604020202020204" pitchFamily="34" charset="0"/>
              </a:rPr>
              <a:t>Tableau1</a:t>
            </a:r>
            <a:r>
              <a:rPr lang="fr-FR" sz="2400" dirty="0">
                <a:solidFill>
                  <a:srgbClr val="FF0000"/>
                </a:solidFill>
                <a:cs typeface="Arial" panose="020B0604020202020204" pitchFamily="34" charset="0"/>
              </a:rPr>
              <a:t> </a:t>
            </a:r>
            <a:r>
              <a:rPr lang="fr-FR" sz="2400" dirty="0">
                <a:cs typeface="Arial" panose="020B0604020202020204" pitchFamily="34" charset="0"/>
              </a:rPr>
              <a:t>: Données générales et caractéristiques hématoparasitologiques de la population </a:t>
            </a:r>
            <a:r>
              <a:rPr lang="fr-FR" sz="2400" dirty="0" smtClean="0">
                <a:cs typeface="Arial" panose="020B0604020202020204" pitchFamily="34" charset="0"/>
              </a:rPr>
              <a:t>d’étude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873457" y="2192699"/>
          <a:ext cx="9880978" cy="3716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1755"/>
                <a:gridCol w="2169994"/>
                <a:gridCol w="1145432"/>
                <a:gridCol w="1829780"/>
                <a:gridCol w="873457"/>
                <a:gridCol w="1760560"/>
              </a:tblGrid>
              <a:tr h="3641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Caractéristiques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Accès palustres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Témoins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364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Grave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P*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Simple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P**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Non infectés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412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Effectifs (N)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22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>
                          <a:effectLst/>
                          <a:latin typeface="+mn-lt"/>
                        </a:rPr>
                        <a:t>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552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Hématocrite (%)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30,88 (19,2 - 43,7)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0,032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38,77 (32,5 - 46,3)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0,05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42,08 (33,6 - 48,3)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412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Plaquettes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(Giga/l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93,35 (12 – 375)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0,008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157,71 (80 -239)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ns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260 (202 – 321)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412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Basophiles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(Giga/l)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0,07 (0 – 0,2)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ns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0,08 (0,02 – 0,17)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0,12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0,05 (0 – 0,1)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552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Neutrophiles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(Giga/l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9,09 (4,6 - 13,54)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0,08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4,58 (1,94 – 8,73)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0,03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2,54 (1.47 – 4.51)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 anchor="ctr"/>
                </a:tc>
              </a:tr>
              <a:tr h="552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92200" algn="l"/>
                          <a:tab pos="1473200" algn="l"/>
                          <a:tab pos="53721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Globule blancs (µl)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10,29 (4,79 - 29,22)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6,74 (4,2 - 11,3)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5,58 (3,7 - 8,8)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50627"/>
            <a:ext cx="12192000" cy="61073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Variations </a:t>
            </a:r>
            <a:r>
              <a:rPr lang="fr-FR" sz="2400" b="1" dirty="0">
                <a:cs typeface="Arial" panose="020B0604020202020204" pitchFamily="34" charset="0"/>
              </a:rPr>
              <a:t>des pourcentages de </a:t>
            </a:r>
            <a:r>
              <a:rPr lang="fr-FR" sz="2400" b="1" dirty="0"/>
              <a:t>PNN FcεRI</a:t>
            </a:r>
            <a:r>
              <a:rPr lang="fr-FR" sz="2400" b="1" baseline="30000" dirty="0"/>
              <a:t>+</a:t>
            </a:r>
            <a:r>
              <a:rPr lang="fr-FR" sz="2400" b="1" dirty="0"/>
              <a:t>IgE</a:t>
            </a:r>
            <a:r>
              <a:rPr lang="fr-FR" sz="2400" b="1" baseline="30000" dirty="0" smtClean="0"/>
              <a:t>+ </a:t>
            </a:r>
            <a:r>
              <a:rPr lang="fr-FR" sz="2400" b="1" dirty="0" smtClean="0">
                <a:cs typeface="Arial" panose="020B0604020202020204" pitchFamily="34" charset="0"/>
              </a:rPr>
              <a:t>suivant </a:t>
            </a:r>
            <a:r>
              <a:rPr lang="fr-FR" sz="2400" b="1" dirty="0">
                <a:cs typeface="Arial" panose="020B0604020202020204" pitchFamily="34" charset="0"/>
              </a:rPr>
              <a:t>la </a:t>
            </a:r>
            <a:r>
              <a:rPr lang="fr-FR" sz="2400" b="1" dirty="0" smtClean="0">
                <a:cs typeface="Arial" panose="020B0604020202020204" pitchFamily="34" charset="0"/>
              </a:rPr>
              <a:t>gravité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12</a:t>
            </a:fld>
            <a:endParaRPr lang="en-US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71" y="1378424"/>
            <a:ext cx="8611754" cy="45683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627"/>
          </a:xfrm>
        </p:spPr>
        <p:txBody>
          <a:bodyPr>
            <a:normAutofit/>
          </a:bodyPr>
          <a:lstStyle/>
          <a:p>
            <a:pPr marL="857250" indent="-857250" algn="ctr">
              <a:lnSpc>
                <a:spcPct val="150000"/>
              </a:lnSpc>
            </a:pPr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RESULTATS (2)</a:t>
            </a:r>
            <a:endParaRPr lang="fr-FR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67" name="Rectangle 1166"/>
          <p:cNvSpPr/>
          <p:nvPr/>
        </p:nvSpPr>
        <p:spPr>
          <a:xfrm>
            <a:off x="204718" y="5894868"/>
            <a:ext cx="1095915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cs typeface="Arial" panose="020B0604020202020204" pitchFamily="34" charset="0"/>
              </a:rPr>
              <a:t>Les pourcentages de </a:t>
            </a:r>
            <a:r>
              <a:rPr lang="fr-FR" sz="2400" b="1" dirty="0"/>
              <a:t>PNN FcεRI</a:t>
            </a:r>
            <a:r>
              <a:rPr lang="fr-FR" sz="2400" b="1" baseline="30000" dirty="0"/>
              <a:t>+</a:t>
            </a:r>
            <a:r>
              <a:rPr lang="fr-FR" sz="2400" b="1" dirty="0"/>
              <a:t>IgE</a:t>
            </a:r>
            <a:r>
              <a:rPr lang="fr-FR" sz="2400" b="1" baseline="30000" dirty="0" smtClean="0"/>
              <a:t>+ </a:t>
            </a:r>
            <a:r>
              <a:rPr lang="fr-FR" sz="2400" dirty="0" smtClean="0">
                <a:cs typeface="Arial" panose="020B0604020202020204" pitchFamily="34" charset="0"/>
              </a:rPr>
              <a:t>sont plus élevés chez les patients soufrant de PG.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13</a:t>
            </a:fld>
            <a:endParaRPr lang="en-US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2" y="1360173"/>
            <a:ext cx="5622877" cy="4262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627"/>
          </a:xfrm>
        </p:spPr>
        <p:txBody>
          <a:bodyPr>
            <a:normAutofit/>
          </a:bodyPr>
          <a:lstStyle/>
          <a:p>
            <a:pPr marL="857250" indent="-857250" algn="ctr">
              <a:lnSpc>
                <a:spcPct val="150000"/>
              </a:lnSpc>
            </a:pPr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RESULTATS (3)</a:t>
            </a:r>
            <a:endParaRPr lang="fr-FR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73" y="592837"/>
            <a:ext cx="1225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/>
              <a:t>Variations </a:t>
            </a:r>
            <a:r>
              <a:rPr lang="fr-FR" sz="2400" b="1" dirty="0"/>
              <a:t>des pourcentages de PNN FcεRI</a:t>
            </a:r>
            <a:r>
              <a:rPr lang="fr-FR" sz="2400" b="1" baseline="30000" dirty="0"/>
              <a:t>+</a:t>
            </a:r>
            <a:r>
              <a:rPr lang="fr-FR" sz="2400" b="1" dirty="0"/>
              <a:t>IgE</a:t>
            </a:r>
            <a:r>
              <a:rPr lang="fr-FR" sz="2400" b="1" baseline="30000" dirty="0" smtClean="0"/>
              <a:t>+ </a:t>
            </a:r>
            <a:r>
              <a:rPr lang="fr-FR" sz="2400" b="1" dirty="0" smtClean="0"/>
              <a:t>suivant </a:t>
            </a:r>
            <a:r>
              <a:rPr lang="fr-FR" sz="2400" b="1" dirty="0"/>
              <a:t>l’issue </a:t>
            </a:r>
            <a:r>
              <a:rPr lang="fr-FR" sz="2400" b="1" dirty="0" smtClean="0"/>
              <a:t>du paludisme </a:t>
            </a:r>
            <a:r>
              <a:rPr lang="fr-FR" sz="2400" b="1" dirty="0"/>
              <a:t>grave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8299" y="5892581"/>
            <a:ext cx="926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Pourcentage de </a:t>
            </a:r>
            <a:r>
              <a:rPr lang="fr-FR" sz="2400" dirty="0">
                <a:cs typeface="Arial" panose="020B0604020202020204" pitchFamily="34" charset="0"/>
              </a:rPr>
              <a:t>PNN-FcεRI</a:t>
            </a:r>
            <a:r>
              <a:rPr lang="fr-FR" sz="2400" baseline="30000" dirty="0">
                <a:cs typeface="Arial" panose="020B0604020202020204" pitchFamily="34" charset="0"/>
              </a:rPr>
              <a:t>+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smtClean="0">
                <a:cs typeface="Arial" panose="020B0604020202020204" pitchFamily="34" charset="0"/>
              </a:rPr>
              <a:t>élevé chez les décédés du PG </a:t>
            </a:r>
          </a:p>
          <a:p>
            <a:r>
              <a:rPr lang="fr-FR" sz="2400" dirty="0">
                <a:cs typeface="Arial" panose="020B0604020202020204" pitchFamily="34" charset="0"/>
              </a:rPr>
              <a:t>Pourcentage de </a:t>
            </a:r>
            <a:r>
              <a:rPr lang="fr-FR" sz="2400" dirty="0" smtClean="0">
                <a:cs typeface="Arial" panose="020B0604020202020204" pitchFamily="34" charset="0"/>
              </a:rPr>
              <a:t>PNN-IgE</a:t>
            </a:r>
            <a:r>
              <a:rPr lang="fr-FR" sz="2400" baseline="30000" dirty="0">
                <a:cs typeface="Arial" panose="020B0604020202020204" pitchFamily="34" charset="0"/>
              </a:rPr>
              <a:t>+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smtClean="0">
                <a:cs typeface="Arial" panose="020B0604020202020204" pitchFamily="34" charset="0"/>
              </a:rPr>
              <a:t>élevé chez les survivants du PG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5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50628"/>
            <a:ext cx="12192000" cy="6107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Corrélation entre </a:t>
            </a:r>
            <a:r>
              <a:rPr lang="fr-FR" sz="2400" b="1" dirty="0"/>
              <a:t>PNN FcεRI</a:t>
            </a:r>
            <a:r>
              <a:rPr lang="fr-FR" sz="2400" b="1" baseline="30000" dirty="0"/>
              <a:t>+</a:t>
            </a:r>
            <a:r>
              <a:rPr lang="fr-FR" sz="2400" b="1" dirty="0"/>
              <a:t>IgE</a:t>
            </a:r>
            <a:r>
              <a:rPr lang="fr-FR" sz="2400" b="1" baseline="30000" dirty="0" smtClean="0"/>
              <a:t>+ </a:t>
            </a:r>
            <a:r>
              <a:rPr lang="fr-FR" sz="2400" b="1" dirty="0" smtClean="0">
                <a:cs typeface="Arial" panose="020B0604020202020204" pitchFamily="34" charset="0"/>
              </a:rPr>
              <a:t>suivant les données hématologiques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Corrélation négative </a:t>
            </a:r>
            <a:r>
              <a:rPr lang="fr-FR" sz="2400" dirty="0"/>
              <a:t>PNN FcεRI</a:t>
            </a:r>
            <a:r>
              <a:rPr lang="fr-FR" sz="2400" baseline="30000" dirty="0"/>
              <a:t>+</a:t>
            </a:r>
            <a:r>
              <a:rPr lang="fr-FR" sz="2400" dirty="0"/>
              <a:t>IgE</a:t>
            </a:r>
            <a:r>
              <a:rPr lang="fr-FR" sz="2400" baseline="30000" dirty="0" smtClean="0"/>
              <a:t>+ </a:t>
            </a:r>
            <a:r>
              <a:rPr lang="fr-FR" sz="2400" dirty="0" smtClean="0">
                <a:cs typeface="Arial" panose="020B0604020202020204" pitchFamily="34" charset="0"/>
              </a:rPr>
              <a:t>et hémoglobine (P=0.017 ; Rho=0.47).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En tenant compte des taux d’hématocrite, des pourcentages de PNN, PNB, PNE et des Lymphocytes, pas de corrélation avec le pourcentage des PNN exprimant les FcεRI.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14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627"/>
          </a:xfrm>
        </p:spPr>
        <p:txBody>
          <a:bodyPr>
            <a:normAutofit/>
          </a:bodyPr>
          <a:lstStyle/>
          <a:p>
            <a:pPr marL="857250" indent="-857250" algn="ctr">
              <a:lnSpc>
                <a:spcPct val="150000"/>
              </a:lnSpc>
            </a:pPr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RESULTATS (4)</a:t>
            </a:r>
            <a:endParaRPr lang="fr-FR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414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DISCUSSION (1)</a:t>
            </a:r>
            <a:endParaRPr lang="en-US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73458"/>
            <a:ext cx="12192000" cy="5984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Niveaux </a:t>
            </a:r>
            <a:r>
              <a:rPr lang="fr-FR" sz="2400" dirty="0"/>
              <a:t>élevés d’expression de </a:t>
            </a:r>
            <a:r>
              <a:rPr lang="fr-FR" sz="2400" dirty="0" smtClean="0"/>
              <a:t>FcεRI-IgE </a:t>
            </a:r>
            <a:r>
              <a:rPr lang="fr-FR" sz="2400" dirty="0"/>
              <a:t>dans les cas de </a:t>
            </a:r>
            <a:r>
              <a:rPr lang="fr-FR" sz="2400" dirty="0" smtClean="0"/>
              <a:t>PG comparés aux 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Ce </a:t>
            </a:r>
            <a:r>
              <a:rPr lang="fr-FR" sz="2400" dirty="0"/>
              <a:t>résultat est une première dans le paludisme </a:t>
            </a:r>
            <a:r>
              <a:rPr lang="fr-FR" sz="2400" dirty="0" smtClean="0"/>
              <a:t>humain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Travaux </a:t>
            </a:r>
            <a:r>
              <a:rPr lang="fr-FR" sz="2400" dirty="0"/>
              <a:t>de </a:t>
            </a:r>
            <a:r>
              <a:rPr lang="fr-FR" sz="2400" b="1" dirty="0"/>
              <a:t>Porcherie </a:t>
            </a:r>
            <a:r>
              <a:rPr lang="fr-FR" sz="2400" b="1" i="1" dirty="0"/>
              <a:t>et al. </a:t>
            </a:r>
            <a:r>
              <a:rPr lang="fr-FR" sz="2400" dirty="0"/>
              <a:t>ont pu démontrer l’existence de ces PNN chez la souris atteinte de paludisme cérébral</a:t>
            </a:r>
            <a:r>
              <a:rPr lang="fr-FR" sz="2400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Diminution </a:t>
            </a:r>
            <a:r>
              <a:rPr lang="fr-FR" sz="2400" dirty="0"/>
              <a:t>des basophiles et des </a:t>
            </a:r>
            <a:r>
              <a:rPr lang="fr-FR" sz="2400" dirty="0" smtClean="0"/>
              <a:t>éosinophiles </a:t>
            </a:r>
            <a:r>
              <a:rPr lang="fr-FR" sz="2400" dirty="0"/>
              <a:t>devant une leucocytose dans les </a:t>
            </a:r>
            <a:r>
              <a:rPr lang="fr-FR" sz="2400" dirty="0" smtClean="0"/>
              <a:t>accès,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Cette </a:t>
            </a:r>
            <a:r>
              <a:rPr lang="fr-FR" sz="2400" dirty="0"/>
              <a:t>remarque consolide </a:t>
            </a:r>
            <a:r>
              <a:rPr lang="fr-FR" sz="2400" dirty="0" smtClean="0"/>
              <a:t>nos </a:t>
            </a:r>
            <a:r>
              <a:rPr lang="fr-FR" sz="2400" dirty="0"/>
              <a:t>résultats 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Hyperleucocytose du </a:t>
            </a:r>
            <a:r>
              <a:rPr lang="fr-FR" sz="2400" dirty="0"/>
              <a:t>type neutrophile </a:t>
            </a:r>
            <a:r>
              <a:rPr lang="fr-FR" sz="24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PNN–FcεRI</a:t>
            </a:r>
            <a:r>
              <a:rPr lang="fr-FR" sz="2400" baseline="30000" dirty="0"/>
              <a:t>+ </a:t>
            </a:r>
            <a:r>
              <a:rPr lang="fr-FR" sz="2400" dirty="0"/>
              <a:t>seraient impliqués dans la pathogénie du paludisme sévère chez </a:t>
            </a:r>
            <a:r>
              <a:rPr lang="fr-FR" sz="2400" dirty="0" smtClean="0"/>
              <a:t>l’homme.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73458"/>
            <a:ext cx="12192000" cy="59845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PNN–FcεRI</a:t>
            </a:r>
            <a:r>
              <a:rPr lang="fr-FR" sz="2400" baseline="30000" dirty="0"/>
              <a:t>+</a:t>
            </a:r>
            <a:r>
              <a:rPr lang="fr-FR" sz="2400" dirty="0"/>
              <a:t> sont plus élevés chez les décédés, et moins élevés chez les survivants</a:t>
            </a:r>
            <a:r>
              <a:rPr lang="fr-F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 PNN–FcεRI</a:t>
            </a:r>
            <a:r>
              <a:rPr lang="fr-FR" sz="2400" baseline="30000" dirty="0"/>
              <a:t>+ </a:t>
            </a:r>
            <a:r>
              <a:rPr lang="fr-FR" sz="2400" dirty="0"/>
              <a:t>bon marqueur de pronostic vital</a:t>
            </a:r>
            <a:endParaRPr lang="en-US" sz="2400" b="1" dirty="0"/>
          </a:p>
          <a:p>
            <a:pPr marL="0" indent="0">
              <a:lnSpc>
                <a:spcPct val="150000"/>
              </a:lnSpc>
              <a:buNone/>
            </a:pPr>
            <a:endParaRPr lang="fr-FR" sz="2400" baseline="30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Corrélation </a:t>
            </a:r>
            <a:r>
              <a:rPr lang="fr-FR" sz="2400" dirty="0"/>
              <a:t>négative d’une part entre le taux d’hémoglobine et le taux de PNN–FcεRI</a:t>
            </a:r>
            <a:r>
              <a:rPr lang="fr-FR" sz="2400" baseline="30000" dirty="0"/>
              <a:t>+</a:t>
            </a:r>
            <a:r>
              <a:rPr lang="fr-FR" sz="2400" dirty="0"/>
              <a:t>, et entre le taux de plaquette et ceux des PNN–FcεRI</a:t>
            </a:r>
            <a:r>
              <a:rPr lang="fr-FR" sz="2400" baseline="30000" dirty="0"/>
              <a:t>+</a:t>
            </a:r>
            <a:r>
              <a:rPr lang="fr-FR" sz="2400" dirty="0"/>
              <a:t> d’autre part</a:t>
            </a:r>
            <a:r>
              <a:rPr lang="fr-F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 Taux </a:t>
            </a:r>
            <a:r>
              <a:rPr lang="fr-FR" sz="2400" dirty="0"/>
              <a:t>d’hémoglobine et de plaquette, en rapport avec les taux de PNN–FcεRI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r>
              <a:rPr lang="fr-FR" sz="2400" dirty="0" smtClean="0"/>
              <a:t>= 				marqueurs </a:t>
            </a:r>
            <a:r>
              <a:rPr lang="fr-FR" sz="2400" dirty="0"/>
              <a:t>de gravité et de pronostic du </a:t>
            </a:r>
            <a:r>
              <a:rPr lang="fr-FR" sz="2400" dirty="0" smtClean="0"/>
              <a:t>paludisme.</a:t>
            </a:r>
            <a:endParaRPr lang="fr-FR" sz="2400" baseline="30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baseline="30000" dirty="0"/>
              <a:t>	</a:t>
            </a:r>
            <a:r>
              <a:rPr lang="fr-FR" sz="2400" baseline="30000" dirty="0" smtClean="0"/>
              <a:t>		</a:t>
            </a:r>
            <a:r>
              <a:rPr lang="fr-FR" sz="2400" dirty="0" smtClean="0"/>
              <a:t>. </a:t>
            </a:r>
            <a:endParaRPr lang="en-US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16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414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DISCUSSION (2)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0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504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CONCLUSIONS ET PERSPECTIVES </a:t>
            </a:r>
            <a:endParaRPr lang="en-US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55046"/>
            <a:ext cx="12192000" cy="6202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Existence </a:t>
            </a:r>
            <a:r>
              <a:rPr lang="fr-FR" sz="2400" dirty="0"/>
              <a:t>des PNN FcεRI</a:t>
            </a:r>
            <a:r>
              <a:rPr lang="fr-FR" sz="2400" baseline="30000" dirty="0"/>
              <a:t>+</a:t>
            </a:r>
            <a:r>
              <a:rPr lang="fr-FR" sz="2400" dirty="0"/>
              <a:t>IgE</a:t>
            </a:r>
            <a:r>
              <a:rPr lang="fr-FR" sz="2400" baseline="30000" dirty="0"/>
              <a:t>+</a:t>
            </a:r>
            <a:r>
              <a:rPr lang="fr-FR" sz="2400" b="1" dirty="0"/>
              <a:t> </a:t>
            </a:r>
            <a:r>
              <a:rPr lang="fr-FR" sz="2400" dirty="0"/>
              <a:t>chez ces patients souffrant </a:t>
            </a:r>
            <a:r>
              <a:rPr lang="fr-FR" sz="2400" dirty="0" smtClean="0"/>
              <a:t>du </a:t>
            </a:r>
            <a:r>
              <a:rPr lang="fr-FR" sz="2400" dirty="0"/>
              <a:t>neuropaludisme. </a:t>
            </a:r>
            <a:endParaRPr lang="fr-FR" sz="24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Relation </a:t>
            </a:r>
            <a:r>
              <a:rPr lang="fr-FR" sz="2400" dirty="0"/>
              <a:t>entre </a:t>
            </a:r>
            <a:r>
              <a:rPr lang="fr-FR" sz="2400" dirty="0" smtClean="0"/>
              <a:t>les taux d’hémoglobine </a:t>
            </a:r>
            <a:r>
              <a:rPr lang="fr-FR" sz="2400" dirty="0"/>
              <a:t>et la thrombopénie, et les PNN FcεRI</a:t>
            </a:r>
            <a:r>
              <a:rPr lang="fr-FR" sz="2400" baseline="30000" dirty="0"/>
              <a:t>+</a:t>
            </a:r>
            <a:r>
              <a:rPr lang="fr-FR" sz="2400" dirty="0"/>
              <a:t>IgE</a:t>
            </a:r>
            <a:r>
              <a:rPr lang="fr-FR" sz="2400" baseline="30000" dirty="0" smtClean="0"/>
              <a:t>+.</a:t>
            </a:r>
          </a:p>
          <a:p>
            <a:pPr marL="0" indent="0">
              <a:buNone/>
            </a:pPr>
            <a:r>
              <a:rPr lang="fr-FR" sz="2400" b="1" baseline="300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		Un plus dans la compréhension </a:t>
            </a:r>
            <a:r>
              <a:rPr lang="fr-FR" sz="2400" dirty="0"/>
              <a:t>de la pathogénie du paludisme </a:t>
            </a:r>
            <a:r>
              <a:rPr lang="fr-FR" sz="2400" dirty="0" smtClean="0"/>
              <a:t>sévère (dans la 			recherche vaccinale )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  <a:r>
              <a:rPr lang="fr-FR" sz="2400" dirty="0" smtClean="0"/>
              <a:t>Résultats </a:t>
            </a:r>
            <a:r>
              <a:rPr lang="fr-FR" sz="2400" dirty="0" smtClean="0"/>
              <a:t>à exploiter pour une </a:t>
            </a:r>
            <a:r>
              <a:rPr lang="fr-FR" sz="2400" dirty="0"/>
              <a:t>meilleure prise en </a:t>
            </a:r>
            <a:r>
              <a:rPr lang="fr-FR" sz="2400" dirty="0" smtClean="0"/>
              <a:t>charge.</a:t>
            </a:r>
          </a:p>
          <a:p>
            <a:pPr marL="0" indent="0">
              <a:buNone/>
            </a:pPr>
            <a:r>
              <a:rPr lang="fr-FR" sz="2400" dirty="0" smtClean="0"/>
              <a:t>		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Pour être confirmés :	population </a:t>
            </a:r>
            <a:r>
              <a:rPr lang="fr-FR" sz="2400" dirty="0"/>
              <a:t>d’étude plus importante 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En incluant </a:t>
            </a:r>
            <a:r>
              <a:rPr lang="fr-FR" sz="2400" dirty="0"/>
              <a:t>des patients souffrant de pathologies infectieuses autre que le paludisme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En tenant compte </a:t>
            </a:r>
            <a:r>
              <a:rPr lang="fr-FR" sz="2400" dirty="0"/>
              <a:t>des </a:t>
            </a:r>
            <a:r>
              <a:rPr lang="fr-FR" sz="2400" dirty="0" smtClean="0"/>
              <a:t>allergies</a:t>
            </a:r>
          </a:p>
          <a:p>
            <a:pPr marL="0" indent="0">
              <a:buNone/>
            </a:pPr>
            <a:r>
              <a:rPr lang="fr-FR" sz="2400" dirty="0" smtClean="0"/>
              <a:t>En </a:t>
            </a:r>
            <a:r>
              <a:rPr lang="fr-FR" sz="2400" dirty="0"/>
              <a:t>explorant les réponses cytokiniques des lymphocytes.</a:t>
            </a:r>
            <a:endParaRPr lang="en-US" sz="2400" dirty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17</a:t>
            </a:fld>
            <a:endParaRPr lang="en-US"/>
          </a:p>
        </p:txBody>
      </p:sp>
      <p:sp>
        <p:nvSpPr>
          <p:cNvPr id="4" name="Flèche droite 3"/>
          <p:cNvSpPr/>
          <p:nvPr/>
        </p:nvSpPr>
        <p:spPr>
          <a:xfrm>
            <a:off x="780196" y="2318667"/>
            <a:ext cx="846161" cy="1774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>
            <a:off x="780196" y="3523477"/>
            <a:ext cx="846161" cy="1774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004552"/>
            <a:ext cx="10515600" cy="517241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4400" b="1" dirty="0" smtClean="0">
                <a:latin typeface="Arial" pitchFamily="34" charset="0"/>
                <a:cs typeface="Arial" pitchFamily="34" charset="0"/>
              </a:rPr>
              <a:t>MERCI DE VOTRE AIMABLE ATTENTION</a:t>
            </a:r>
          </a:p>
          <a:p>
            <a:pPr marL="0" indent="0" algn="ctr">
              <a:buNone/>
            </a:pP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76540" y="3474846"/>
            <a:ext cx="1609858" cy="17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40" y="3453316"/>
            <a:ext cx="1609858" cy="17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32" y="4251302"/>
            <a:ext cx="4152935" cy="2535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7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4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>
                <a:latin typeface="+mn-lt"/>
                <a:cs typeface="Arial" panose="020B0604020202020204" pitchFamily="34" charset="0"/>
              </a:rPr>
              <a:t>PLAN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37480"/>
            <a:ext cx="12192000" cy="5520519"/>
          </a:xfrm>
        </p:spPr>
        <p:txBody>
          <a:bodyPr>
            <a:normAutofit lnSpcReduction="10000"/>
          </a:bodyPr>
          <a:lstStyle/>
          <a:p>
            <a:pPr marL="1440000" indent="-857250" algn="just">
              <a:lnSpc>
                <a:spcPct val="150000"/>
              </a:lnSpc>
              <a:buFont typeface="+mj-lt"/>
              <a:buAutoNum type="romanUcPeriod"/>
            </a:pPr>
            <a:r>
              <a:rPr lang="fr-FR" sz="3600" dirty="0" smtClean="0">
                <a:cs typeface="Arial" panose="020B0604020202020204" pitchFamily="34" charset="0"/>
              </a:rPr>
              <a:t>Généralités</a:t>
            </a:r>
          </a:p>
          <a:p>
            <a:pPr marL="1440000" indent="-857250" algn="just">
              <a:lnSpc>
                <a:spcPct val="150000"/>
              </a:lnSpc>
              <a:buFont typeface="+mj-lt"/>
              <a:buAutoNum type="romanUcPeriod"/>
            </a:pPr>
            <a:r>
              <a:rPr lang="fr-FR" sz="3600" dirty="0" smtClean="0">
                <a:cs typeface="Arial" panose="020B0604020202020204" pitchFamily="34" charset="0"/>
              </a:rPr>
              <a:t>Problématique et objectifs</a:t>
            </a:r>
          </a:p>
          <a:p>
            <a:pPr marL="144000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 smtClean="0">
                <a:cs typeface="Arial" panose="020B0604020202020204" pitchFamily="34" charset="0"/>
              </a:rPr>
              <a:t>Méthodologie</a:t>
            </a:r>
          </a:p>
          <a:p>
            <a:pPr marL="144000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 smtClean="0">
                <a:cs typeface="Arial" panose="020B0604020202020204" pitchFamily="34" charset="0"/>
              </a:rPr>
              <a:t>Résultats </a:t>
            </a:r>
          </a:p>
          <a:p>
            <a:pPr marL="144000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 smtClean="0">
                <a:cs typeface="Arial" panose="020B0604020202020204" pitchFamily="34" charset="0"/>
              </a:rPr>
              <a:t>Discussion</a:t>
            </a:r>
          </a:p>
          <a:p>
            <a:pPr marL="144000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 smtClean="0">
                <a:cs typeface="Arial" panose="020B0604020202020204" pitchFamily="34" charset="0"/>
              </a:rPr>
              <a:t>Conclusions et perspectives 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779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GENERALITES (1)</a:t>
            </a:r>
            <a:endParaRPr lang="en-US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7796"/>
            <a:ext cx="12192000" cy="62302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cs typeface="Arial" panose="020B0604020202020204" pitchFamily="34" charset="0"/>
              </a:rPr>
              <a:t> Paludisme : maladie </a:t>
            </a:r>
            <a:r>
              <a:rPr lang="fr-FR" sz="2400" dirty="0">
                <a:cs typeface="Arial" panose="020B0604020202020204" pitchFamily="34" charset="0"/>
              </a:rPr>
              <a:t>parasitaire </a:t>
            </a:r>
            <a:r>
              <a:rPr lang="fr-FR" sz="2400" dirty="0" smtClean="0"/>
              <a:t>causée par un h</a:t>
            </a:r>
            <a:r>
              <a:rPr lang="fr-FR" sz="2400" dirty="0" smtClean="0">
                <a:cs typeface="Arial" panose="020B0604020202020204" pitchFamily="34" charset="0"/>
              </a:rPr>
              <a:t>ématozoaire </a:t>
            </a:r>
            <a:r>
              <a:rPr lang="fr-FR" sz="2400" dirty="0">
                <a:cs typeface="Arial" panose="020B0604020202020204" pitchFamily="34" charset="0"/>
              </a:rPr>
              <a:t>du genre </a:t>
            </a:r>
            <a:r>
              <a:rPr lang="fr-FR" sz="2400" i="1" dirty="0" smtClean="0">
                <a:cs typeface="Arial" panose="020B0604020202020204" pitchFamily="34" charset="0"/>
              </a:rPr>
              <a:t>Plasmodium : Plasmodium falciparum </a:t>
            </a:r>
            <a:r>
              <a:rPr lang="fr-FR" sz="2400" dirty="0" smtClean="0">
                <a:cs typeface="Arial" panose="020B0604020202020204" pitchFamily="34" charset="0"/>
              </a:rPr>
              <a:t>(formes sévères).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	Il est transmis par </a:t>
            </a:r>
            <a:r>
              <a:rPr lang="fr-FR" sz="2400" dirty="0">
                <a:cs typeface="Arial" panose="020B0604020202020204" pitchFamily="34" charset="0"/>
              </a:rPr>
              <a:t>la piqûre d’un moustique </a:t>
            </a:r>
            <a:r>
              <a:rPr lang="fr-FR" sz="2400" dirty="0" smtClean="0">
                <a:cs typeface="Arial" panose="020B0604020202020204" pitchFamily="34" charset="0"/>
              </a:rPr>
              <a:t>arthropode </a:t>
            </a:r>
            <a:r>
              <a:rPr lang="fr-FR" sz="2400" dirty="0">
                <a:cs typeface="Arial" panose="020B0604020202020204" pitchFamily="34" charset="0"/>
              </a:rPr>
              <a:t>du genre </a:t>
            </a:r>
            <a:r>
              <a:rPr lang="fr-FR" sz="2400" i="1" dirty="0">
                <a:cs typeface="Arial" panose="020B0604020202020204" pitchFamily="34" charset="0"/>
              </a:rPr>
              <a:t>Anopheles</a:t>
            </a:r>
            <a:r>
              <a:rPr lang="fr-FR" sz="2400" dirty="0" smtClean="0"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cs typeface="Arial" panose="020B0604020202020204" pitchFamily="34" charset="0"/>
              </a:rPr>
              <a:t> OMS 2012</a:t>
            </a:r>
            <a:r>
              <a:rPr lang="fr-FR" sz="2400" dirty="0">
                <a:cs typeface="Arial" panose="020B0604020202020204" pitchFamily="34" charset="0"/>
              </a:rPr>
              <a:t>, </a:t>
            </a:r>
            <a:r>
              <a:rPr lang="fr-FR" sz="2400" dirty="0" smtClean="0">
                <a:cs typeface="Arial" panose="020B0604020202020204" pitchFamily="34" charset="0"/>
              </a:rPr>
              <a:t>207 </a:t>
            </a:r>
            <a:r>
              <a:rPr lang="fr-FR" sz="2400" dirty="0">
                <a:cs typeface="Arial" panose="020B0604020202020204" pitchFamily="34" charset="0"/>
              </a:rPr>
              <a:t>millions de </a:t>
            </a:r>
            <a:r>
              <a:rPr lang="fr-FR" sz="2400" dirty="0" smtClean="0"/>
              <a:t>cas cliniques dont </a:t>
            </a:r>
            <a:r>
              <a:rPr lang="fr-FR" sz="2400" dirty="0" smtClean="0">
                <a:cs typeface="Arial" panose="020B0604020202020204" pitchFamily="34" charset="0"/>
              </a:rPr>
              <a:t>627</a:t>
            </a:r>
            <a:r>
              <a:rPr lang="fr-FR" sz="2400" dirty="0">
                <a:cs typeface="Arial" panose="020B0604020202020204" pitchFamily="34" charset="0"/>
              </a:rPr>
              <a:t> 000 </a:t>
            </a:r>
            <a:r>
              <a:rPr lang="fr-FR" sz="2400" dirty="0" smtClean="0">
                <a:cs typeface="Arial" panose="020B0604020202020204" pitchFamily="34" charset="0"/>
              </a:rPr>
              <a:t>décès</a:t>
            </a:r>
            <a:r>
              <a:rPr lang="fr-FR" sz="2400" baseline="30000" dirty="0" smtClean="0">
                <a:cs typeface="Arial" panose="020B0604020202020204" pitchFamily="34" charset="0"/>
              </a:rPr>
              <a:t>1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baseline="30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	Femmes enceintes			         formes </a:t>
            </a:r>
            <a:r>
              <a:rPr lang="fr-FR" sz="2400" dirty="0"/>
              <a:t>cliniques </a:t>
            </a:r>
            <a:r>
              <a:rPr lang="fr-FR" sz="2400" dirty="0" smtClean="0"/>
              <a:t>de </a:t>
            </a:r>
            <a:r>
              <a:rPr lang="fr-FR" sz="2400" dirty="0"/>
              <a:t>l’infection palustre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Enfants (moins </a:t>
            </a:r>
            <a:r>
              <a:rPr lang="fr-FR" sz="2400" dirty="0"/>
              <a:t>de 5 ans )</a:t>
            </a:r>
            <a:r>
              <a:rPr lang="fr-FR" sz="2400" dirty="0" smtClean="0"/>
              <a:t>		         Raisons =   facteurs </a:t>
            </a:r>
            <a:r>
              <a:rPr lang="fr-FR" sz="2400" dirty="0"/>
              <a:t>immunologiques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Sujets </a:t>
            </a:r>
            <a:r>
              <a:rPr lang="fr-FR" sz="2400" dirty="0"/>
              <a:t>non immuns (voyageurs</a:t>
            </a:r>
            <a:r>
              <a:rPr lang="fr-FR" sz="2400" dirty="0" smtClean="0"/>
              <a:t>)			     parasitologiques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							     </a:t>
            </a:r>
            <a:r>
              <a:rPr lang="fr-FR" sz="2400" dirty="0"/>
              <a:t>environnementaux. 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1400" i="1" baseline="30000" dirty="0" smtClean="0">
                <a:cs typeface="Arial" panose="020B0604020202020204" pitchFamily="34" charset="0"/>
              </a:rPr>
              <a:t>1</a:t>
            </a:r>
            <a:r>
              <a:rPr lang="fr-FR" sz="1400" i="1" dirty="0" smtClean="0"/>
              <a:t>OMS</a:t>
            </a:r>
            <a:r>
              <a:rPr lang="fr-FR" sz="1400" i="1" dirty="0"/>
              <a:t> : World malaria </a:t>
            </a:r>
            <a:r>
              <a:rPr lang="fr-FR" sz="1400" i="1" dirty="0" smtClean="0"/>
              <a:t>report </a:t>
            </a:r>
            <a:r>
              <a:rPr lang="fr-FR" sz="1400" i="1" dirty="0"/>
              <a:t>2013</a:t>
            </a:r>
            <a:endParaRPr lang="en-US" sz="1400" i="1" baseline="30000" dirty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z="1400" b="1" smtClean="0"/>
              <a:t>3</a:t>
            </a:fld>
            <a:endParaRPr lang="en-US" sz="1400" b="1"/>
          </a:p>
        </p:txBody>
      </p:sp>
      <p:sp>
        <p:nvSpPr>
          <p:cNvPr id="6" name="Accolade fermante 5"/>
          <p:cNvSpPr/>
          <p:nvPr/>
        </p:nvSpPr>
        <p:spPr>
          <a:xfrm>
            <a:off x="5090615" y="3589361"/>
            <a:ext cx="756000" cy="2304000"/>
          </a:xfrm>
          <a:prstGeom prst="rightBrace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8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4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779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GENERALITES (2)</a:t>
            </a:r>
            <a:endParaRPr lang="en-US" sz="2800" b="1" dirty="0">
              <a:latin typeface="+mn-lt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627796"/>
            <a:ext cx="12192000" cy="62302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ea typeface="Times New Roman" panose="02020603050405020304" pitchFamily="18" charset="0"/>
              </a:rPr>
              <a:t>Efficacité de la lutte contre le paludisme : Programme et stratégies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  <a:r>
              <a:rPr lang="fr-FR" sz="2400" dirty="0"/>
              <a:t>Entre 2000 et 2010, </a:t>
            </a:r>
            <a:r>
              <a:rPr lang="fr-FR" sz="2400" dirty="0" smtClean="0"/>
              <a:t>réduction de plus de 50</a:t>
            </a:r>
            <a:r>
              <a:rPr lang="fr-FR" sz="2400" dirty="0"/>
              <a:t>% </a:t>
            </a:r>
            <a:r>
              <a:rPr lang="fr-FR" sz="2400" baseline="30000" dirty="0" smtClean="0"/>
              <a:t>2</a:t>
            </a:r>
            <a:endParaRPr lang="fr-FR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ea typeface="Times New Roman" panose="02020603050405020304" pitchFamily="18" charset="0"/>
              </a:rPr>
              <a:t>								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ea typeface="Times New Roman" panose="02020603050405020304" pitchFamily="18" charset="0"/>
              </a:rPr>
              <a:t>	</a:t>
            </a:r>
            <a:r>
              <a:rPr lang="fr-FR" sz="2400" dirty="0" smtClean="0">
                <a:ea typeface="Times New Roman" panose="02020603050405020304" pitchFamily="18" charset="0"/>
              </a:rPr>
              <a:t>			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ea typeface="Times New Roman" panose="02020603050405020304" pitchFamily="18" charset="0"/>
              </a:rPr>
              <a:t>								    paludisme grave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ea typeface="Times New Roman" panose="02020603050405020304" pitchFamily="18" charset="0"/>
              </a:rPr>
              <a:t>	</a:t>
            </a:r>
            <a:r>
              <a:rPr lang="fr-FR" sz="2400" dirty="0" smtClean="0">
                <a:ea typeface="Times New Roman" panose="02020603050405020304" pitchFamily="18" charset="0"/>
              </a:rPr>
              <a:t>						</a:t>
            </a:r>
            <a:r>
              <a:rPr lang="fr-FR" sz="2400" dirty="0">
                <a:ea typeface="Times New Roman" panose="02020603050405020304" pitchFamily="18" charset="0"/>
              </a:rPr>
              <a:t> </a:t>
            </a:r>
            <a:r>
              <a:rPr lang="fr-FR" sz="2400" dirty="0" smtClean="0">
                <a:ea typeface="Times New Roman" panose="02020603050405020304" pitchFamily="18" charset="0"/>
              </a:rPr>
              <a:t>         </a:t>
            </a:r>
            <a:r>
              <a:rPr lang="fr-FR" sz="2400" dirty="0">
                <a:ea typeface="Times New Roman" panose="02020603050405020304" pitchFamily="18" charset="0"/>
              </a:rPr>
              <a:t>surtout du neuropaludisme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395785" y="2282539"/>
            <a:ext cx="8622081" cy="4076272"/>
            <a:chOff x="1064524" y="1978925"/>
            <a:chExt cx="8501625" cy="4745416"/>
          </a:xfrm>
        </p:grpSpPr>
        <p:grpSp>
          <p:nvGrpSpPr>
            <p:cNvPr id="2" name="Groupe 1"/>
            <p:cNvGrpSpPr/>
            <p:nvPr/>
          </p:nvGrpSpPr>
          <p:grpSpPr>
            <a:xfrm>
              <a:off x="1064524" y="1978925"/>
              <a:ext cx="8501625" cy="4745416"/>
              <a:chOff x="586852" y="1487467"/>
              <a:chExt cx="9373370" cy="5132855"/>
            </a:xfrm>
          </p:grpSpPr>
          <p:pic>
            <p:nvPicPr>
              <p:cNvPr id="9" name="Espace réservé du contenu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852" y="1487467"/>
                <a:ext cx="6564575" cy="4544844"/>
              </a:xfrm>
              <a:prstGeom prst="rect">
                <a:avLst/>
              </a:prstGeom>
            </p:spPr>
          </p:pic>
          <p:sp>
            <p:nvSpPr>
              <p:cNvPr id="18" name="Flèche courbée vers la droite 17"/>
              <p:cNvSpPr/>
              <p:nvPr/>
            </p:nvSpPr>
            <p:spPr>
              <a:xfrm rot="15208349">
                <a:off x="6241217" y="2901317"/>
                <a:ext cx="1510898" cy="5927112"/>
              </a:xfrm>
              <a:prstGeom prst="curvedRightArrow">
                <a:avLst>
                  <a:gd name="adj1" fmla="val 25000"/>
                  <a:gd name="adj2" fmla="val 78464"/>
                  <a:gd name="adj3" fmla="val 25000"/>
                </a:avLst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lèche à trois pointes 9"/>
            <p:cNvSpPr/>
            <p:nvPr/>
          </p:nvSpPr>
          <p:spPr>
            <a:xfrm rot="10800000">
              <a:off x="3148016" y="3264754"/>
              <a:ext cx="1828800" cy="956286"/>
            </a:xfrm>
            <a:prstGeom prst="leftRigh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lèche droite 3"/>
          <p:cNvSpPr/>
          <p:nvPr/>
        </p:nvSpPr>
        <p:spPr>
          <a:xfrm>
            <a:off x="395785" y="1542197"/>
            <a:ext cx="1173708" cy="2456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71300"/>
            <a:ext cx="108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aseline="30000" dirty="0" smtClean="0"/>
              <a:t>2</a:t>
            </a:r>
            <a:r>
              <a:rPr lang="fr-FR" sz="1400" i="1" dirty="0" smtClean="0"/>
              <a:t>WHO, </a:t>
            </a:r>
            <a:r>
              <a:rPr lang="fr-FR" sz="1400" i="1" dirty="0"/>
              <a:t>2011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341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7796"/>
            <a:ext cx="12192000" cy="62302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Problématique :  - Complexité </a:t>
            </a:r>
            <a:r>
              <a:rPr lang="fr-FR" sz="2400" dirty="0"/>
              <a:t>clinique, </a:t>
            </a:r>
            <a:r>
              <a:rPr lang="fr-FR" sz="2400" dirty="0" smtClean="0"/>
              <a:t>physiopathologique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         - Absence </a:t>
            </a:r>
            <a:r>
              <a:rPr lang="fr-FR" sz="2400" dirty="0"/>
              <a:t>de marqueurs pronostic.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			Prise </a:t>
            </a:r>
            <a:r>
              <a:rPr lang="fr-FR" sz="2400" dirty="0"/>
              <a:t>en charge difficile </a:t>
            </a:r>
            <a:r>
              <a:rPr lang="fr-FR" sz="2400" dirty="0" smtClean="0"/>
              <a:t>/ mortalité	      liée </a:t>
            </a:r>
            <a:r>
              <a:rPr lang="fr-FR" sz="2400" dirty="0"/>
              <a:t>aux accès sévères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	 Identifier les marqueurs spécifiques (comprendre l’immuno-pathologie)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	       - Explorer l’implication </a:t>
            </a:r>
            <a:r>
              <a:rPr lang="fr-FR" sz="2400" dirty="0"/>
              <a:t>des cellules immunitaires innée et adaptative 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Objectifs :	 - Rechercher </a:t>
            </a:r>
            <a:r>
              <a:rPr lang="fr-FR" sz="2400" dirty="0"/>
              <a:t>l’existence de ces </a:t>
            </a:r>
            <a:r>
              <a:rPr lang="fr-FR" sz="2400" dirty="0" smtClean="0"/>
              <a:t>cellules,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 - Déceler d’éventuelles </a:t>
            </a:r>
            <a:r>
              <a:rPr lang="fr-FR" sz="2400" dirty="0"/>
              <a:t>relations entre </a:t>
            </a:r>
            <a:r>
              <a:rPr lang="fr-FR" sz="2400" dirty="0" smtClean="0"/>
              <a:t>les signes </a:t>
            </a:r>
            <a:r>
              <a:rPr lang="fr-FR" sz="2400" dirty="0"/>
              <a:t>de gravité et l’existence de ces </a:t>
            </a:r>
            <a:r>
              <a:rPr lang="fr-FR" sz="2400" dirty="0" smtClean="0"/>
              <a:t>				cellules.</a:t>
            </a:r>
            <a:endParaRPr lang="en-US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5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7796"/>
          </a:xfrm>
        </p:spPr>
        <p:txBody>
          <a:bodyPr>
            <a:noAutofit/>
          </a:bodyPr>
          <a:lstStyle/>
          <a:p>
            <a:pPr marL="582750" algn="ctr">
              <a:lnSpc>
                <a:spcPct val="150000"/>
              </a:lnSpc>
            </a:pPr>
            <a:r>
              <a:rPr lang="fr-FR" sz="2800" b="1" dirty="0">
                <a:latin typeface="+mn-lt"/>
                <a:cs typeface="Arial" panose="020B0604020202020204" pitchFamily="34" charset="0"/>
              </a:rPr>
              <a:t>Problématique et objectifs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2743200" y="2224586"/>
            <a:ext cx="709683" cy="2183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à angle droit 5"/>
          <p:cNvSpPr/>
          <p:nvPr/>
        </p:nvSpPr>
        <p:spPr>
          <a:xfrm>
            <a:off x="8134066" y="1924333"/>
            <a:ext cx="476534" cy="518617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971261" y="2936549"/>
            <a:ext cx="709683" cy="2183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0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METHODOLOGIE (1)</a:t>
            </a:r>
            <a:endParaRPr lang="en-US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5910"/>
            <a:ext cx="12192000" cy="631209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Cadre et population d’étude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cs typeface="Arial" panose="020B0604020202020204" pitchFamily="34" charset="0"/>
              </a:rPr>
              <a:t>Lieu = 	service de réanimation,</a:t>
            </a:r>
            <a:r>
              <a:rPr lang="fr-FR" sz="2400" dirty="0" smtClean="0"/>
              <a:t> de médecine et des laboratoires d’analyse de</a:t>
            </a:r>
            <a:r>
              <a:rPr lang="fr-FR" sz="2400" dirty="0" smtClean="0">
                <a:cs typeface="Arial" panose="020B0604020202020204" pitchFamily="34" charset="0"/>
              </a:rPr>
              <a:t> l’HPD, 	</a:t>
            </a:r>
            <a:r>
              <a:rPr lang="fr-FR" sz="2400" dirty="0" smtClean="0"/>
              <a:t>		LABM de l’Institut Pasteur de Dakar </a:t>
            </a:r>
            <a:endParaRPr lang="fr-FR" sz="24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cs typeface="Arial" panose="020B0604020202020204" pitchFamily="34" charset="0"/>
              </a:rPr>
              <a:t>Période = Septembre à Décembre 2013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cs typeface="Arial" panose="020B0604020202020204" pitchFamily="34" charset="0"/>
              </a:rPr>
              <a:t>Population d’étude =    52 patients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		</a:t>
            </a:r>
            <a:r>
              <a:rPr lang="fr-FR" sz="2400" dirty="0">
                <a:cs typeface="Arial" panose="020B0604020202020204" pitchFamily="34" charset="0"/>
              </a:rPr>
              <a:t>22 patients hospitalisés au service de réanimation pour PG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		12 individus consultants pour 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	</a:t>
            </a:r>
            <a:r>
              <a:rPr lang="fr-FR" sz="2400" smtClean="0">
                <a:cs typeface="Arial" panose="020B0604020202020204" pitchFamily="34" charset="0"/>
              </a:rPr>
              <a:t>	18 </a:t>
            </a:r>
            <a:r>
              <a:rPr lang="fr-FR" sz="2400" dirty="0" smtClean="0">
                <a:cs typeface="Arial" panose="020B0604020202020204" pitchFamily="34" charset="0"/>
              </a:rPr>
              <a:t>témoins indemnes du paludisme.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5910"/>
            <a:ext cx="12192000" cy="63120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Pour chaque patient :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 			NFS</a:t>
            </a:r>
            <a:r>
              <a:rPr lang="fr-FR" sz="2400" dirty="0"/>
              <a:t> (</a:t>
            </a:r>
            <a:r>
              <a:rPr lang="fr-FR" sz="2400" dirty="0" smtClean="0"/>
              <a:t>LABM)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2 tubes l’EDTA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			Recherche PNN (Immunogénétique IPD)</a:t>
            </a:r>
            <a:r>
              <a:rPr lang="fr-FR" sz="2400" dirty="0"/>
              <a:t>	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		GE et frottis mince			Densité parasitaire</a:t>
            </a:r>
            <a:r>
              <a:rPr lang="fr-FR" sz="2400" dirty="0"/>
              <a:t> </a:t>
            </a:r>
            <a:r>
              <a:rPr lang="fr-FR" sz="2400" dirty="0" smtClean="0"/>
              <a:t>(LABM)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7</a:t>
            </a:fld>
            <a:endParaRPr lang="en-US"/>
          </a:p>
        </p:txBody>
      </p:sp>
      <p:sp>
        <p:nvSpPr>
          <p:cNvPr id="6" name="Flèche droite 5"/>
          <p:cNvSpPr/>
          <p:nvPr/>
        </p:nvSpPr>
        <p:spPr>
          <a:xfrm>
            <a:off x="4954138" y="4858603"/>
            <a:ext cx="941696" cy="2593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colade ouvrante 6"/>
          <p:cNvSpPr/>
          <p:nvPr/>
        </p:nvSpPr>
        <p:spPr>
          <a:xfrm>
            <a:off x="4080681" y="1091819"/>
            <a:ext cx="423080" cy="2333769"/>
          </a:xfrm>
          <a:prstGeom prst="leftBrac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0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METHODOLOGIE (2)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7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5910"/>
            <a:ext cx="12192000" cy="6312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Technique </a:t>
            </a:r>
            <a:r>
              <a:rPr lang="fr-FR" sz="2400" b="1" dirty="0">
                <a:cs typeface="Arial" panose="020B0604020202020204" pitchFamily="34" charset="0"/>
              </a:rPr>
              <a:t>d’isolement </a:t>
            </a:r>
            <a:r>
              <a:rPr lang="fr-FR" sz="2400" b="1" dirty="0" smtClean="0">
                <a:cs typeface="Arial" panose="020B0604020202020204" pitchFamily="34" charset="0"/>
              </a:rPr>
              <a:t>et </a:t>
            </a:r>
            <a:r>
              <a:rPr lang="fr-FR" sz="2400" b="1" dirty="0">
                <a:cs typeface="Arial" panose="020B0604020202020204" pitchFamily="34" charset="0"/>
              </a:rPr>
              <a:t>de numération des polynucléaires </a:t>
            </a:r>
            <a:r>
              <a:rPr lang="fr-FR" sz="2400" b="1" dirty="0" smtClean="0">
                <a:cs typeface="Arial" panose="020B0604020202020204" pitchFamily="34" charset="0"/>
              </a:rPr>
              <a:t>neutrophiles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cs typeface="Arial" panose="020B0604020202020204" pitchFamily="34" charset="0"/>
              </a:rPr>
              <a:t>	Technique de Ficoll 			PNN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cs typeface="Arial" panose="020B0604020202020204" pitchFamily="34" charset="0"/>
              </a:rPr>
              <a:t>Numération : </a:t>
            </a:r>
            <a:r>
              <a:rPr lang="fr-FR" sz="2400" dirty="0" smtClean="0">
                <a:cs typeface="Arial" panose="020B0604020202020204" pitchFamily="34" charset="0"/>
              </a:rPr>
              <a:t>Sur lame </a:t>
            </a:r>
            <a:r>
              <a:rPr lang="fr-FR" sz="2400" dirty="0">
                <a:cs typeface="Arial" panose="020B0604020202020204" pitchFamily="34" charset="0"/>
              </a:rPr>
              <a:t>Kova au </a:t>
            </a:r>
            <a:r>
              <a:rPr lang="fr-FR" sz="2400" dirty="0" smtClean="0">
                <a:cs typeface="Arial" panose="020B0604020202020204" pitchFamily="34" charset="0"/>
              </a:rPr>
              <a:t>microscope optique </a:t>
            </a:r>
            <a:r>
              <a:rPr lang="fr-FR" sz="2400" dirty="0">
                <a:cs typeface="Arial" panose="020B0604020202020204" pitchFamily="34" charset="0"/>
              </a:rPr>
              <a:t>(objectif 10 et 40</a:t>
            </a:r>
            <a:r>
              <a:rPr lang="fr-FR" sz="2400" dirty="0" smtClean="0"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cs typeface="Arial" panose="020B0604020202020204" pitchFamily="34" charset="0"/>
              </a:rPr>
              <a:t> Technique </a:t>
            </a:r>
            <a:r>
              <a:rPr lang="fr-FR" sz="2400" b="1" dirty="0">
                <a:cs typeface="Arial" panose="020B0604020202020204" pitchFamily="34" charset="0"/>
              </a:rPr>
              <a:t>de marquage des polynucléaires neutrophiles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	Mixte </a:t>
            </a:r>
            <a:r>
              <a:rPr lang="fr-FR" sz="2400" b="1" dirty="0">
                <a:cs typeface="Arial" panose="020B0604020202020204" pitchFamily="34" charset="0"/>
              </a:rPr>
              <a:t>1 (panel 1) </a:t>
            </a:r>
            <a:r>
              <a:rPr lang="fr-FR" sz="2400" dirty="0" smtClean="0">
                <a:cs typeface="Arial" panose="020B0604020202020204" pitchFamily="34" charset="0"/>
              </a:rPr>
              <a:t>= </a:t>
            </a:r>
            <a:r>
              <a:rPr lang="fr-FR" sz="2400" b="1" dirty="0" smtClean="0">
                <a:cs typeface="Arial" panose="020B0604020202020204" pitchFamily="34" charset="0"/>
              </a:rPr>
              <a:t>CD16 </a:t>
            </a:r>
            <a:r>
              <a:rPr lang="fr-FR" sz="2400" b="1" dirty="0">
                <a:cs typeface="Arial" panose="020B0604020202020204" pitchFamily="34" charset="0"/>
              </a:rPr>
              <a:t>Alexa</a:t>
            </a:r>
            <a:r>
              <a:rPr lang="fr-FR" sz="2400" dirty="0">
                <a:cs typeface="Arial" panose="020B0604020202020204" pitchFamily="34" charset="0"/>
              </a:rPr>
              <a:t>, </a:t>
            </a:r>
            <a:r>
              <a:rPr lang="fr-FR" sz="2400" b="1" dirty="0" smtClean="0">
                <a:cs typeface="Arial" panose="020B0604020202020204" pitchFamily="34" charset="0"/>
              </a:rPr>
              <a:t>CD49 FITC, Fc</a:t>
            </a:r>
            <a:r>
              <a:rPr lang="el-GR" sz="2400" b="1" dirty="0">
                <a:cs typeface="Arial" panose="020B0604020202020204" pitchFamily="34" charset="0"/>
              </a:rPr>
              <a:t>ε</a:t>
            </a:r>
            <a:r>
              <a:rPr lang="fr-FR" sz="2400" b="1" dirty="0">
                <a:cs typeface="Arial" panose="020B0604020202020204" pitchFamily="34" charset="0"/>
              </a:rPr>
              <a:t>RI PE</a:t>
            </a:r>
            <a:r>
              <a:rPr lang="fr-FR" sz="2400" dirty="0">
                <a:cs typeface="Arial" panose="020B0604020202020204" pitchFamily="34" charset="0"/>
              </a:rPr>
              <a:t>, </a:t>
            </a:r>
            <a:r>
              <a:rPr lang="fr-FR" sz="2400" b="1" dirty="0" smtClean="0">
                <a:cs typeface="Arial" panose="020B0604020202020204" pitchFamily="34" charset="0"/>
              </a:rPr>
              <a:t>CD203 </a:t>
            </a:r>
            <a:r>
              <a:rPr lang="fr-FR" sz="2400" b="1" dirty="0">
                <a:cs typeface="Arial" panose="020B0604020202020204" pitchFamily="34" charset="0"/>
              </a:rPr>
              <a:t>PerCP.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	Mixte </a:t>
            </a:r>
            <a:r>
              <a:rPr lang="fr-FR" sz="2400" b="1" dirty="0">
                <a:cs typeface="Arial" panose="020B0604020202020204" pitchFamily="34" charset="0"/>
              </a:rPr>
              <a:t>2 (panel 2) </a:t>
            </a:r>
            <a:r>
              <a:rPr lang="fr-FR" sz="2400" dirty="0" smtClean="0">
                <a:cs typeface="Arial" panose="020B0604020202020204" pitchFamily="34" charset="0"/>
              </a:rPr>
              <a:t>= </a:t>
            </a:r>
            <a:r>
              <a:rPr lang="fr-FR" sz="2400" b="1" dirty="0" smtClean="0">
                <a:cs typeface="Arial" panose="020B0604020202020204" pitchFamily="34" charset="0"/>
              </a:rPr>
              <a:t>CD16 </a:t>
            </a:r>
            <a:r>
              <a:rPr lang="fr-FR" sz="2400" b="1" dirty="0">
                <a:cs typeface="Arial" panose="020B0604020202020204" pitchFamily="34" charset="0"/>
              </a:rPr>
              <a:t>Alexa</a:t>
            </a:r>
            <a:r>
              <a:rPr lang="fr-FR" sz="2400" dirty="0">
                <a:cs typeface="Arial" panose="020B0604020202020204" pitchFamily="34" charset="0"/>
              </a:rPr>
              <a:t>, </a:t>
            </a:r>
            <a:r>
              <a:rPr lang="fr-FR" sz="2400" b="1" dirty="0" smtClean="0">
                <a:cs typeface="Arial" panose="020B0604020202020204" pitchFamily="34" charset="0"/>
              </a:rPr>
              <a:t>CD49 FITC,</a:t>
            </a:r>
            <a:r>
              <a:rPr lang="fr-FR" sz="2400" dirty="0" smtClean="0"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cs typeface="Arial" panose="020B0604020202020204" pitchFamily="34" charset="0"/>
              </a:rPr>
              <a:t>IgE </a:t>
            </a:r>
            <a:r>
              <a:rPr lang="fr-FR" sz="2400" b="1" dirty="0">
                <a:cs typeface="Arial" panose="020B0604020202020204" pitchFamily="34" charset="0"/>
              </a:rPr>
              <a:t>PE</a:t>
            </a:r>
            <a:r>
              <a:rPr lang="fr-FR" sz="2400" dirty="0">
                <a:cs typeface="Arial" panose="020B0604020202020204" pitchFamily="34" charset="0"/>
              </a:rPr>
              <a:t>, </a:t>
            </a:r>
            <a:r>
              <a:rPr lang="fr-FR" sz="2400" b="1" dirty="0" smtClean="0">
                <a:cs typeface="Arial" panose="020B0604020202020204" pitchFamily="34" charset="0"/>
              </a:rPr>
              <a:t>CD203 </a:t>
            </a:r>
            <a:r>
              <a:rPr lang="fr-FR" sz="2400" b="1" dirty="0">
                <a:cs typeface="Arial" panose="020B0604020202020204" pitchFamily="34" charset="0"/>
              </a:rPr>
              <a:t>PerCP</a:t>
            </a:r>
            <a:r>
              <a:rPr lang="fr-FR" sz="2400" b="1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fr-FR" sz="2400" b="1" dirty="0" smtClean="0">
                <a:cs typeface="Arial" panose="020B0604020202020204" pitchFamily="34" charset="0"/>
              </a:rPr>
              <a:t>Mixte </a:t>
            </a:r>
            <a:r>
              <a:rPr lang="fr-FR" sz="2400" b="1" dirty="0">
                <a:cs typeface="Arial" panose="020B0604020202020204" pitchFamily="34" charset="0"/>
              </a:rPr>
              <a:t>Isotype = </a:t>
            </a:r>
            <a:r>
              <a:rPr lang="fr-FR" sz="2400" b="1" dirty="0" smtClean="0">
                <a:cs typeface="Arial" panose="020B0604020202020204" pitchFamily="34" charset="0"/>
              </a:rPr>
              <a:t>IgG1 FITC, IgG1 PerCP</a:t>
            </a:r>
            <a:r>
              <a:rPr lang="fr-FR" sz="2400" b="1" dirty="0">
                <a:cs typeface="Arial" panose="020B0604020202020204" pitchFamily="34" charset="0"/>
              </a:rPr>
              <a:t>,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>
                <a:cs typeface="Arial" panose="020B0604020202020204" pitchFamily="34" charset="0"/>
              </a:rPr>
              <a:t>IgG1 PE </a:t>
            </a:r>
            <a:r>
              <a:rPr lang="fr-FR" sz="2400" b="1" dirty="0" smtClean="0">
                <a:cs typeface="Arial" panose="020B0604020202020204" pitchFamily="34" charset="0"/>
              </a:rPr>
              <a:t>et </a:t>
            </a:r>
            <a:r>
              <a:rPr lang="fr-FR" sz="2400" b="1" dirty="0">
                <a:cs typeface="Arial" panose="020B0604020202020204" pitchFamily="34" charset="0"/>
              </a:rPr>
              <a:t>IgG2a APC.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400" dirty="0" smtClean="0"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8</a:t>
            </a:fld>
            <a:endParaRPr lang="en-US"/>
          </a:p>
        </p:txBody>
      </p:sp>
      <p:sp>
        <p:nvSpPr>
          <p:cNvPr id="2" name="Flèche droite 1"/>
          <p:cNvSpPr/>
          <p:nvPr/>
        </p:nvSpPr>
        <p:spPr>
          <a:xfrm>
            <a:off x="3686298" y="1476592"/>
            <a:ext cx="1541235" cy="23525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0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METHODOLOGIE (3)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2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85-A715-4AF6-9CA1-D706C3104E85}" type="slidenum">
              <a:rPr lang="en-US" smtClean="0"/>
              <a:t>9</a:t>
            </a:fld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0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  <a:cs typeface="Arial" panose="020B0604020202020204" pitchFamily="34" charset="0"/>
              </a:rPr>
              <a:t>METHODOLOGIE (4)</a:t>
            </a:r>
            <a:endParaRPr lang="en-US" sz="2800" b="1" dirty="0">
              <a:latin typeface="+mn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74539" y="1296543"/>
            <a:ext cx="10296747" cy="2742540"/>
            <a:chOff x="1140773" y="903249"/>
            <a:chExt cx="8763080" cy="3145740"/>
          </a:xfrm>
        </p:grpSpPr>
        <p:pic>
          <p:nvPicPr>
            <p:cNvPr id="7" name="Imag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0773" y="903249"/>
              <a:ext cx="8763080" cy="313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777286" y="3638594"/>
              <a:ext cx="1596980" cy="19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FSC-H: FSC-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Height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48638" y="3612524"/>
              <a:ext cx="1792308" cy="412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FL3-H: CD203-PerCP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2131" y="3733146"/>
              <a:ext cx="1596980" cy="29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FL1-H: CD49FITC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48323" y="3737749"/>
              <a:ext cx="1596980" cy="311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FL2-H: Fc</a:t>
              </a:r>
              <a:r>
                <a:rPr lang="el-GR" sz="1400" b="1" dirty="0" smtClean="0">
                  <a:solidFill>
                    <a:schemeClr val="tx1"/>
                  </a:solidFill>
                </a:rPr>
                <a:t>ε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RI-PE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2811292" y="2290515"/>
              <a:ext cx="14029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FL4-H: CD16-AF647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654458" y="2098114"/>
              <a:ext cx="148149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SSC-H : SSC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Heigh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037190" y="2288367"/>
              <a:ext cx="14029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FL4-H: CD16-AF647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187967" y="2301246"/>
              <a:ext cx="14029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FL4-H: CD16-AF647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76520" y="4154054"/>
            <a:ext cx="10354612" cy="2534241"/>
            <a:chOff x="476520" y="3763234"/>
            <a:chExt cx="10354612" cy="2788582"/>
          </a:xfrm>
        </p:grpSpPr>
        <p:pic>
          <p:nvPicPr>
            <p:cNvPr id="17" name="Image 1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520" y="3763234"/>
              <a:ext cx="10354612" cy="271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401946" y="6233375"/>
              <a:ext cx="1596980" cy="318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FSC-H: FSC-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Height</a:t>
              </a:r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9155" y="6221121"/>
              <a:ext cx="16752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FL3-H: CD203-PerCP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54617" y="6188730"/>
              <a:ext cx="139095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FL1-H: CD49FITC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10943" y="6156069"/>
              <a:ext cx="115127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FL2-H: IgE-PE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-46723" y="4711358"/>
              <a:ext cx="149642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SSC-H : SSC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Heigh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2622930" y="5103747"/>
              <a:ext cx="14029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FL4-H: CD16-AF647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5214154" y="4944076"/>
              <a:ext cx="14029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FL4-H: CD16-AF647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7683182" y="4989774"/>
              <a:ext cx="14029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FL4-H: CD16-AF647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37189"/>
            <a:ext cx="7051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>
                <a:cs typeface="Arial" panose="020B0604020202020204" pitchFamily="34" charset="0"/>
              </a:rPr>
              <a:t> Lecture par la cytométrie en flux et analyse Flow Jo</a:t>
            </a:r>
          </a:p>
        </p:txBody>
      </p:sp>
    </p:spTree>
    <p:extLst>
      <p:ext uri="{BB962C8B-B14F-4D97-AF65-F5344CB8AC3E}">
        <p14:creationId xmlns:p14="http://schemas.microsoft.com/office/powerpoint/2010/main" val="2717098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524</Words>
  <Application>Microsoft Office PowerPoint</Application>
  <PresentationFormat>Grand écran</PresentationFormat>
  <Paragraphs>195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PLAN</vt:lpstr>
      <vt:lpstr>GENERALITES (1)</vt:lpstr>
      <vt:lpstr>GENERALITES (2)</vt:lpstr>
      <vt:lpstr>Problématique et objectifs</vt:lpstr>
      <vt:lpstr>METHODOLOGIE (1)</vt:lpstr>
      <vt:lpstr>METHODOLOGIE (2)</vt:lpstr>
      <vt:lpstr>METHODOLOGIE (3)</vt:lpstr>
      <vt:lpstr>METHODOLOGIE (4)</vt:lpstr>
      <vt:lpstr>METHODOLOGIE (5)</vt:lpstr>
      <vt:lpstr>RESULTATS (1)</vt:lpstr>
      <vt:lpstr>RESULTATS (2)</vt:lpstr>
      <vt:lpstr>RESULTATS (3)</vt:lpstr>
      <vt:lpstr>RESULTATS (4)</vt:lpstr>
      <vt:lpstr>DISCUSSION (1)</vt:lpstr>
      <vt:lpstr>DISCUSSION (2)</vt:lpstr>
      <vt:lpstr>CONCLUSIONS ET PERSPECTIVES 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Emile Amavigan</dc:creator>
  <cp:lastModifiedBy>Emile Amavigan</cp:lastModifiedBy>
  <cp:revision>17</cp:revision>
  <dcterms:created xsi:type="dcterms:W3CDTF">2014-01-26T09:43:22Z</dcterms:created>
  <dcterms:modified xsi:type="dcterms:W3CDTF">2014-02-12T09:52:36Z</dcterms:modified>
</cp:coreProperties>
</file>