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71" r:id="rId4"/>
    <p:sldId id="290" r:id="rId5"/>
    <p:sldId id="259" r:id="rId6"/>
    <p:sldId id="326" r:id="rId7"/>
    <p:sldId id="295" r:id="rId8"/>
    <p:sldId id="273" r:id="rId9"/>
    <p:sldId id="327" r:id="rId10"/>
    <p:sldId id="294" r:id="rId11"/>
    <p:sldId id="351" r:id="rId12"/>
    <p:sldId id="330" r:id="rId13"/>
    <p:sldId id="352" r:id="rId14"/>
    <p:sldId id="304" r:id="rId15"/>
    <p:sldId id="331" r:id="rId16"/>
    <p:sldId id="306" r:id="rId17"/>
    <p:sldId id="353" r:id="rId18"/>
    <p:sldId id="354" r:id="rId19"/>
    <p:sldId id="355" r:id="rId20"/>
    <p:sldId id="307" r:id="rId21"/>
    <p:sldId id="341" r:id="rId22"/>
    <p:sldId id="348" r:id="rId23"/>
    <p:sldId id="342" r:id="rId24"/>
    <p:sldId id="288" r:id="rId25"/>
    <p:sldId id="349" r:id="rId26"/>
    <p:sldId id="270"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9" autoAdjust="0"/>
    <p:restoredTop sz="86323" autoAdjust="0"/>
  </p:normalViewPr>
  <p:slideViewPr>
    <p:cSldViewPr snapToGrid="0">
      <p:cViewPr>
        <p:scale>
          <a:sx n="50" d="100"/>
          <a:sy n="50" d="100"/>
        </p:scale>
        <p:origin x="-2592" y="-606"/>
      </p:cViewPr>
      <p:guideLst>
        <p:guide orient="horz" pos="2160"/>
        <p:guide pos="2880"/>
      </p:guideLst>
    </p:cSldViewPr>
  </p:slideViewPr>
  <p:outlineViewPr>
    <p:cViewPr>
      <p:scale>
        <a:sx n="33" d="100"/>
        <a:sy n="33" d="100"/>
      </p:scale>
      <p:origin x="0" y="5142"/>
    </p:cViewPr>
  </p:outlineViewPr>
  <p:notesTextViewPr>
    <p:cViewPr>
      <p:scale>
        <a:sx n="1" d="1"/>
        <a:sy n="1" d="1"/>
      </p:scale>
      <p:origin x="0" y="0"/>
    </p:cViewPr>
  </p:notesTextViewPr>
  <p:sorterViewPr>
    <p:cViewPr>
      <p:scale>
        <a:sx n="66" d="100"/>
        <a:sy n="66" d="100"/>
      </p:scale>
      <p:origin x="0" y="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233;n&#233;dicte\Desktop\manipulation\ST%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1.3577062923911186E-2"/>
          <c:y val="2.8432452761359122E-2"/>
          <c:w val="0.68236576233797641"/>
          <c:h val="0.97156753306070032"/>
        </c:manualLayout>
      </c:layout>
      <c:pie3DChart>
        <c:varyColors val="1"/>
        <c:ser>
          <c:idx val="0"/>
          <c:order val="0"/>
          <c:explosion val="25"/>
          <c:dPt>
            <c:idx val="1"/>
            <c:bubble3D val="0"/>
            <c:explosion val="4"/>
          </c:dPt>
          <c:dLbls>
            <c:spPr>
              <a:noFill/>
              <a:ln>
                <a:noFill/>
              </a:ln>
              <a:effectLst/>
            </c:spPr>
            <c:txPr>
              <a:bodyPr/>
              <a:lstStyle/>
              <a:p>
                <a:pPr>
                  <a:defRPr sz="18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Feuil2!$O$85:$O$87</c:f>
              <c:strCache>
                <c:ptCount val="3"/>
                <c:pt idx="0">
                  <c:v>Hôpital Fann</c:v>
                </c:pt>
                <c:pt idx="1">
                  <c:v>Hôpital Aristide le Dantec ( LBV)</c:v>
                </c:pt>
                <c:pt idx="2">
                  <c:v>Laboratoire CSB</c:v>
                </c:pt>
              </c:strCache>
            </c:strRef>
          </c:cat>
          <c:val>
            <c:numRef>
              <c:f>Feuil2!$P$85:$P$87</c:f>
              <c:numCache>
                <c:formatCode>General</c:formatCode>
                <c:ptCount val="3"/>
                <c:pt idx="0">
                  <c:v>2</c:v>
                </c:pt>
                <c:pt idx="1">
                  <c:v>24</c:v>
                </c:pt>
                <c:pt idx="2">
                  <c:v>4</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3325142438979698"/>
          <c:y val="0.30329157679192242"/>
          <c:w val="0.36674857561020302"/>
          <c:h val="0.37705654853057952"/>
        </c:manualLayout>
      </c:layout>
      <c:overlay val="1"/>
      <c:txPr>
        <a:bodyPr/>
        <a:lstStyle/>
        <a:p>
          <a:pPr>
            <a:defRPr b="1"/>
          </a:pPr>
          <a:endParaRPr lang="fr-FR"/>
        </a:p>
      </c:txPr>
    </c:legend>
    <c:plotVisOnly val="1"/>
    <c:dispBlanksAs val="zero"/>
    <c:showDLblsOverMax val="0"/>
  </c:chart>
  <c:spPr>
    <a:ln>
      <a:solidFill>
        <a:srgbClr val="00B050"/>
      </a:solidFill>
    </a:ln>
  </c:spPr>
  <c:txPr>
    <a:bodyPr/>
    <a:lstStyle/>
    <a:p>
      <a:pPr>
        <a:defRPr sz="1200" b="1">
          <a:latin typeface="Times New Roman" panose="02020603050405020304" pitchFamily="18" charset="0"/>
          <a:cs typeface="Times New Roman" panose="02020603050405020304" pitchFamily="18" charset="0"/>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48F86-81DB-4BBB-852A-3018896A12FA}" type="datetimeFigureOut">
              <a:rPr lang="fr-FR" smtClean="0"/>
              <a:pPr/>
              <a:t>30/10/2015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0CDA7-49CC-4F0F-8D57-D9A3ED316DF9}" type="slidenum">
              <a:rPr lang="fr-FR" smtClean="0"/>
              <a:pPr/>
              <a:t>‹N°›</a:t>
            </a:fld>
            <a:endParaRPr lang="fr-FR"/>
          </a:p>
        </p:txBody>
      </p:sp>
    </p:spTree>
    <p:extLst>
      <p:ext uri="{BB962C8B-B14F-4D97-AF65-F5344CB8AC3E}">
        <p14:creationId xmlns:p14="http://schemas.microsoft.com/office/powerpoint/2010/main" val="424787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fr-FR" baseline="0" dirty="0" smtClean="0"/>
          </a:p>
        </p:txBody>
      </p:sp>
      <p:sp>
        <p:nvSpPr>
          <p:cNvPr id="4" name="Segnaposto numero diapositiva 3"/>
          <p:cNvSpPr>
            <a:spLocks noGrp="1"/>
          </p:cNvSpPr>
          <p:nvPr>
            <p:ph type="sldNum" sz="quarter" idx="10"/>
          </p:nvPr>
        </p:nvSpPr>
        <p:spPr/>
        <p:txBody>
          <a:bodyPr/>
          <a:lstStyle/>
          <a:p>
            <a:fld id="{452578FC-6444-4BDC-B2ED-184233D98F8F}" type="slidenum">
              <a:rPr lang="fr-FR" smtClean="0"/>
              <a:pPr/>
              <a:t>1</a:t>
            </a:fld>
            <a:endParaRPr lang="fr-FR"/>
          </a:p>
        </p:txBody>
      </p:sp>
    </p:spTree>
    <p:extLst>
      <p:ext uri="{BB962C8B-B14F-4D97-AF65-F5344CB8AC3E}">
        <p14:creationId xmlns:p14="http://schemas.microsoft.com/office/powerpoint/2010/main" val="145577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11</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12</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13</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Quels sont alors les résultats et discussion que </a:t>
            </a:r>
            <a:r>
              <a:rPr lang="fr-FR" dirty="0" err="1" smtClean="0"/>
              <a:t>sucite</a:t>
            </a:r>
            <a:r>
              <a:rPr lang="fr-FR" dirty="0" smtClean="0"/>
              <a:t> cette étude</a:t>
            </a:r>
          </a:p>
          <a:p>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15</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16</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17</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18</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19</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20</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fontScale="25000" lnSpcReduction="20000"/>
          </a:bodyPr>
          <a:lstStyle/>
          <a:p>
            <a:pPr>
              <a:buNone/>
            </a:pPr>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21</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22</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23</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24</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25</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26</a:t>
            </a:fld>
            <a:endParaRPr lang="fr-FR"/>
          </a:p>
        </p:txBody>
      </p:sp>
    </p:spTree>
    <p:extLst>
      <p:ext uri="{BB962C8B-B14F-4D97-AF65-F5344CB8AC3E}">
        <p14:creationId xmlns:p14="http://schemas.microsoft.com/office/powerpoint/2010/main" val="192230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r>
              <a:rPr lang="fr-FR" dirty="0" smtClean="0"/>
              <a:t>Cette présentation</a:t>
            </a:r>
            <a:r>
              <a:rPr lang="fr-FR" baseline="0" dirty="0" smtClean="0"/>
              <a:t> suivra le plan classique ci-après : Nous commencerons par une introduction qui sera suivi de la présentation du matériel et de la méthode d’étude, viendra ensuite la présentation de nos résultat et de la discussion et pour finir une conclusion débouchant sur des suggestions</a:t>
            </a:r>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5</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6</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r>
              <a:rPr lang="fr-FR" dirty="0" smtClean="0"/>
              <a:t>Abordons</a:t>
            </a:r>
            <a:r>
              <a:rPr lang="fr-FR" baseline="0" dirty="0" smtClean="0"/>
              <a:t> à présent la présentation du cadre matériel et méthodes.</a:t>
            </a:r>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pPr lvl="0"/>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8</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pPr lvl="0"/>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9</a:t>
            </a:fld>
            <a:endParaRPr lang="fr-FR"/>
          </a:p>
        </p:txBody>
      </p:sp>
    </p:spTree>
    <p:extLst>
      <p:ext uri="{BB962C8B-B14F-4D97-AF65-F5344CB8AC3E}">
        <p14:creationId xmlns:p14="http://schemas.microsoft.com/office/powerpoint/2010/main" val="18388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D0CDA7-49CC-4F0F-8D57-D9A3ED316DF9}" type="slidenum">
              <a:rPr lang="fr-FR" smtClean="0"/>
              <a:pPr/>
              <a:t>10</a:t>
            </a:fld>
            <a:endParaRPr lang="fr-FR"/>
          </a:p>
        </p:txBody>
      </p:sp>
    </p:spTree>
    <p:extLst>
      <p:ext uri="{BB962C8B-B14F-4D97-AF65-F5344CB8AC3E}">
        <p14:creationId xmlns:p14="http://schemas.microsoft.com/office/powerpoint/2010/main" val="18388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EF0A2346-3529-442D-AD06-92B69396912E}" type="datetimeFigureOut">
              <a:rPr lang="fr-FR" smtClean="0"/>
              <a:pPr/>
              <a:t>30/10/2015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7BE7AE-D18C-48A1-931E-417EED54445D}" type="slidenum">
              <a:rPr lang="fr-FR" smtClean="0"/>
              <a:pPr/>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54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0A2346-3529-442D-AD06-92B69396912E}" type="datetimeFigureOut">
              <a:rPr lang="fr-FR" smtClean="0"/>
              <a:pPr/>
              <a:t>30/10/2015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7BE7AE-D18C-48A1-931E-417EED54445D}" type="slidenum">
              <a:rPr lang="fr-FR" smtClean="0"/>
              <a:pPr/>
              <a:t>‹N°›</a:t>
            </a:fld>
            <a:endParaRPr lang="fr-FR"/>
          </a:p>
        </p:txBody>
      </p:sp>
    </p:spTree>
    <p:extLst>
      <p:ext uri="{BB962C8B-B14F-4D97-AF65-F5344CB8AC3E}">
        <p14:creationId xmlns:p14="http://schemas.microsoft.com/office/powerpoint/2010/main" val="15095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0A2346-3529-442D-AD06-92B69396912E}" type="datetimeFigureOut">
              <a:rPr lang="fr-FR" smtClean="0"/>
              <a:pPr/>
              <a:t>30/10/2015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7BE7AE-D18C-48A1-931E-417EED54445D}" type="slidenum">
              <a:rPr lang="fr-FR" smtClean="0"/>
              <a:pPr/>
              <a:t>‹N°›</a:t>
            </a:fld>
            <a:endParaRPr lang="fr-FR"/>
          </a:p>
        </p:txBody>
      </p:sp>
    </p:spTree>
    <p:extLst>
      <p:ext uri="{BB962C8B-B14F-4D97-AF65-F5344CB8AC3E}">
        <p14:creationId xmlns:p14="http://schemas.microsoft.com/office/powerpoint/2010/main" val="415405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0A2346-3529-442D-AD06-92B69396912E}" type="datetimeFigureOut">
              <a:rPr lang="fr-FR" smtClean="0"/>
              <a:pPr/>
              <a:t>30/10/2015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7BE7AE-D18C-48A1-931E-417EED54445D}" type="slidenum">
              <a:rPr lang="fr-FR" smtClean="0"/>
              <a:pPr/>
              <a:t>‹N°›</a:t>
            </a:fld>
            <a:endParaRPr lang="fr-FR"/>
          </a:p>
        </p:txBody>
      </p:sp>
    </p:spTree>
    <p:extLst>
      <p:ext uri="{BB962C8B-B14F-4D97-AF65-F5344CB8AC3E}">
        <p14:creationId xmlns:p14="http://schemas.microsoft.com/office/powerpoint/2010/main" val="164942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F0A2346-3529-442D-AD06-92B69396912E}" type="datetimeFigureOut">
              <a:rPr lang="fr-FR" smtClean="0"/>
              <a:pPr/>
              <a:t>30/10/2015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7BE7AE-D18C-48A1-931E-417EED54445D}" type="slidenum">
              <a:rPr lang="fr-FR" smtClean="0"/>
              <a:pPr/>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10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F0A2346-3529-442D-AD06-92B69396912E}" type="datetimeFigureOut">
              <a:rPr lang="fr-FR" smtClean="0"/>
              <a:pPr/>
              <a:t>30/10/2015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D7BE7AE-D18C-48A1-931E-417EED54445D}" type="slidenum">
              <a:rPr lang="fr-FR" smtClean="0"/>
              <a:pPr/>
              <a:t>‹N°›</a:t>
            </a:fld>
            <a:endParaRPr lang="fr-FR"/>
          </a:p>
        </p:txBody>
      </p:sp>
    </p:spTree>
    <p:extLst>
      <p:ext uri="{BB962C8B-B14F-4D97-AF65-F5344CB8AC3E}">
        <p14:creationId xmlns:p14="http://schemas.microsoft.com/office/powerpoint/2010/main" val="1198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F0A2346-3529-442D-AD06-92B69396912E}" type="datetimeFigureOut">
              <a:rPr lang="fr-FR" smtClean="0"/>
              <a:pPr/>
              <a:t>30/10/2015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D7BE7AE-D18C-48A1-931E-417EED54445D}" type="slidenum">
              <a:rPr lang="fr-FR" smtClean="0"/>
              <a:pPr/>
              <a:t>‹N°›</a:t>
            </a:fld>
            <a:endParaRPr lang="fr-FR"/>
          </a:p>
        </p:txBody>
      </p:sp>
    </p:spTree>
    <p:extLst>
      <p:ext uri="{BB962C8B-B14F-4D97-AF65-F5344CB8AC3E}">
        <p14:creationId xmlns:p14="http://schemas.microsoft.com/office/powerpoint/2010/main" val="37785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F0A2346-3529-442D-AD06-92B69396912E}" type="datetimeFigureOut">
              <a:rPr lang="fr-FR" smtClean="0"/>
              <a:pPr/>
              <a:t>30/10/2015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D7BE7AE-D18C-48A1-931E-417EED54445D}" type="slidenum">
              <a:rPr lang="fr-FR" smtClean="0"/>
              <a:pPr/>
              <a:t>‹N°›</a:t>
            </a:fld>
            <a:endParaRPr lang="fr-FR"/>
          </a:p>
        </p:txBody>
      </p:sp>
    </p:spTree>
    <p:extLst>
      <p:ext uri="{BB962C8B-B14F-4D97-AF65-F5344CB8AC3E}">
        <p14:creationId xmlns:p14="http://schemas.microsoft.com/office/powerpoint/2010/main" val="106371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0A2346-3529-442D-AD06-92B69396912E}" type="datetimeFigureOut">
              <a:rPr lang="fr-FR" smtClean="0"/>
              <a:pPr/>
              <a:t>30/10/2015</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7D7BE7AE-D18C-48A1-931E-417EED54445D}" type="slidenum">
              <a:rPr lang="fr-FR" smtClean="0"/>
              <a:pPr/>
              <a:t>‹N°›</a:t>
            </a:fld>
            <a:endParaRPr lang="fr-FR"/>
          </a:p>
        </p:txBody>
      </p:sp>
    </p:spTree>
    <p:extLst>
      <p:ext uri="{BB962C8B-B14F-4D97-AF65-F5344CB8AC3E}">
        <p14:creationId xmlns:p14="http://schemas.microsoft.com/office/powerpoint/2010/main" val="332369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F0A2346-3529-442D-AD06-92B69396912E}" type="datetimeFigureOut">
              <a:rPr lang="fr-FR" smtClean="0"/>
              <a:pPr/>
              <a:t>30/10/2015</a:t>
            </a:fld>
            <a:endParaRPr lang="fr-F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7BE7AE-D18C-48A1-931E-417EED54445D}" type="slidenum">
              <a:rPr lang="fr-FR" smtClean="0"/>
              <a:pPr/>
              <a:t>‹N°›</a:t>
            </a:fld>
            <a:endParaRPr lang="fr-FR"/>
          </a:p>
        </p:txBody>
      </p:sp>
    </p:spTree>
    <p:extLst>
      <p:ext uri="{BB962C8B-B14F-4D97-AF65-F5344CB8AC3E}">
        <p14:creationId xmlns:p14="http://schemas.microsoft.com/office/powerpoint/2010/main" val="419678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F0A2346-3529-442D-AD06-92B69396912E}" type="datetimeFigureOut">
              <a:rPr lang="fr-FR" smtClean="0"/>
              <a:pPr/>
              <a:t>30/10/2015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D7BE7AE-D18C-48A1-931E-417EED54445D}" type="slidenum">
              <a:rPr lang="fr-FR" smtClean="0"/>
              <a:pPr/>
              <a:t>‹N°›</a:t>
            </a:fld>
            <a:endParaRPr lang="fr-FR"/>
          </a:p>
        </p:txBody>
      </p:sp>
    </p:spTree>
    <p:extLst>
      <p:ext uri="{BB962C8B-B14F-4D97-AF65-F5344CB8AC3E}">
        <p14:creationId xmlns:p14="http://schemas.microsoft.com/office/powerpoint/2010/main" val="407082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F0A2346-3529-442D-AD06-92B69396912E}" type="datetimeFigureOut">
              <a:rPr lang="fr-FR" smtClean="0"/>
              <a:pPr/>
              <a:t>30/10/2015</a:t>
            </a:fld>
            <a:endParaRPr lang="fr-F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D7BE7AE-D18C-48A1-931E-417EED54445D}" type="slidenum">
              <a:rPr lang="fr-FR" smtClean="0"/>
              <a:pPr/>
              <a:t>‹N°›</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888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 y="2272342"/>
            <a:ext cx="9144000" cy="2547307"/>
          </a:xfrm>
        </p:spPr>
        <p:txBody>
          <a:bodyPr>
            <a:normAutofit fontScale="62500" lnSpcReduction="20000"/>
          </a:bodyPr>
          <a:lstStyle/>
          <a:p>
            <a:pPr algn="ctr">
              <a:lnSpc>
                <a:spcPct val="170000"/>
              </a:lnSpc>
            </a:pPr>
            <a:r>
              <a:rPr lang="fr-FR" sz="3800" b="1" dirty="0" smtClean="0">
                <a:solidFill>
                  <a:srgbClr val="0070C0"/>
                </a:solidFill>
                <a:latin typeface="Cambria" pitchFamily="18" charset="0"/>
                <a:ea typeface="Calibri"/>
                <a:cs typeface="Times New Roman"/>
              </a:rPr>
              <a:t>MÉMOIRE DE FIN DE FORMATION DE MASTER EN MICROBIOLOGIE FONDAMENTALE ET APPLIQUEE</a:t>
            </a:r>
            <a:endParaRPr lang="fr-FR" sz="1100" b="1" cap="none" dirty="0" smtClean="0">
              <a:solidFill>
                <a:srgbClr val="0070C0"/>
              </a:solidFill>
              <a:latin typeface="Cambria" pitchFamily="18" charset="0"/>
              <a:cs typeface="Arial" pitchFamily="34" charset="0"/>
            </a:endParaRPr>
          </a:p>
          <a:p>
            <a:pPr algn="ctr"/>
            <a:r>
              <a:rPr lang="fr-FR" sz="2600" b="1" u="sng" cap="none" dirty="0" smtClean="0">
                <a:solidFill>
                  <a:schemeClr val="tx1"/>
                </a:solidFill>
                <a:latin typeface="Georgia" pitchFamily="18" charset="0"/>
                <a:cs typeface="Arial" pitchFamily="34" charset="0"/>
              </a:rPr>
              <a:t>Présenté par :</a:t>
            </a:r>
          </a:p>
          <a:p>
            <a:pPr algn="ctr">
              <a:lnSpc>
                <a:spcPct val="120000"/>
              </a:lnSpc>
            </a:pPr>
            <a:r>
              <a:rPr lang="fr-FR" sz="2600" b="1" cap="none" dirty="0" smtClean="0">
                <a:solidFill>
                  <a:schemeClr val="tx1"/>
                </a:solidFill>
                <a:latin typeface="Georgia" pitchFamily="18" charset="0"/>
                <a:cs typeface="Arial" pitchFamily="34" charset="0"/>
              </a:rPr>
              <a:t>BIOKOU Bénédicte </a:t>
            </a:r>
            <a:r>
              <a:rPr lang="fr-FR" sz="2600" b="1" cap="none" dirty="0" err="1" smtClean="0">
                <a:solidFill>
                  <a:schemeClr val="tx1"/>
                </a:solidFill>
                <a:latin typeface="Georgia" pitchFamily="18" charset="0"/>
                <a:cs typeface="Arial" pitchFamily="34" charset="0"/>
              </a:rPr>
              <a:t>Olaïtan</a:t>
            </a:r>
            <a:r>
              <a:rPr lang="fr-FR" sz="2600" b="1" cap="none" dirty="0" smtClean="0">
                <a:solidFill>
                  <a:schemeClr val="tx1"/>
                </a:solidFill>
                <a:latin typeface="Georgia" pitchFamily="18" charset="0"/>
                <a:cs typeface="Arial" pitchFamily="34" charset="0"/>
              </a:rPr>
              <a:t>  </a:t>
            </a:r>
            <a:r>
              <a:rPr lang="fr-FR" sz="2600" b="1" cap="none" dirty="0" err="1" smtClean="0">
                <a:solidFill>
                  <a:schemeClr val="tx1"/>
                </a:solidFill>
                <a:latin typeface="Georgia" pitchFamily="18" charset="0"/>
                <a:cs typeface="Arial" pitchFamily="34" charset="0"/>
              </a:rPr>
              <a:t>Adouni</a:t>
            </a:r>
            <a:endParaRPr lang="fr-FR" sz="2600" b="1" cap="none" dirty="0" smtClean="0">
              <a:solidFill>
                <a:schemeClr val="tx1"/>
              </a:solidFill>
              <a:latin typeface="Georgia" pitchFamily="18" charset="0"/>
              <a:cs typeface="Arial" pitchFamily="34" charset="0"/>
            </a:endParaRPr>
          </a:p>
          <a:p>
            <a:pPr algn="ctr">
              <a:lnSpc>
                <a:spcPct val="120000"/>
              </a:lnSpc>
            </a:pPr>
            <a:r>
              <a:rPr lang="fr-FR" sz="2000" b="1" u="sng" cap="none" dirty="0" smtClean="0">
                <a:solidFill>
                  <a:schemeClr val="tx1"/>
                </a:solidFill>
                <a:latin typeface="Georgia" pitchFamily="18" charset="0"/>
                <a:cs typeface="Arial" pitchFamily="34" charset="0"/>
              </a:rPr>
              <a:t>Sous l’encadrement de :</a:t>
            </a:r>
            <a:endParaRPr lang="fr-FR" sz="2000" u="sng" dirty="0" smtClean="0">
              <a:solidFill>
                <a:schemeClr val="tx1"/>
              </a:solidFill>
              <a:latin typeface="Cooper Black" pitchFamily="18" charset="0"/>
              <a:cs typeface="Arial" pitchFamily="34" charset="0"/>
            </a:endParaRPr>
          </a:p>
          <a:p>
            <a:pPr lvl="1"/>
            <a:endParaRPr lang="fr-FR" sz="4800" dirty="0" smtClean="0">
              <a:solidFill>
                <a:schemeClr val="tx1"/>
              </a:solidFill>
              <a:latin typeface="Arial" pitchFamily="34" charset="0"/>
              <a:cs typeface="Arial" pitchFamily="34" charset="0"/>
            </a:endParaRPr>
          </a:p>
          <a:p>
            <a:pPr lvl="1"/>
            <a:endParaRPr lang="fr-FR" sz="2100" dirty="0" smtClean="0">
              <a:solidFill>
                <a:schemeClr val="tx1"/>
              </a:solidFill>
              <a:latin typeface="Arial" pitchFamily="34" charset="0"/>
              <a:cs typeface="Arial" pitchFamily="34" charset="0"/>
            </a:endParaRPr>
          </a:p>
          <a:p>
            <a:pPr lvl="1"/>
            <a:endParaRPr lang="fr-FR" sz="2100" dirty="0" smtClean="0">
              <a:solidFill>
                <a:schemeClr val="tx1"/>
              </a:solidFill>
              <a:latin typeface="Arial" pitchFamily="34" charset="0"/>
              <a:cs typeface="Arial" pitchFamily="34" charset="0"/>
            </a:endParaRPr>
          </a:p>
          <a:p>
            <a:pPr lvl="1"/>
            <a:endParaRPr lang="fr-FR" sz="2100" dirty="0" smtClean="0">
              <a:solidFill>
                <a:schemeClr val="tx1"/>
              </a:solidFill>
              <a:latin typeface="Arial" pitchFamily="34" charset="0"/>
              <a:cs typeface="Arial" pitchFamily="34" charset="0"/>
            </a:endParaRPr>
          </a:p>
          <a:p>
            <a:pPr lvl="1"/>
            <a:endParaRPr lang="fr-FR" sz="2100" dirty="0" smtClean="0">
              <a:solidFill>
                <a:schemeClr val="tx1"/>
              </a:solidFill>
              <a:latin typeface="Arial" pitchFamily="34" charset="0"/>
              <a:cs typeface="Arial" pitchFamily="34" charset="0"/>
            </a:endParaRPr>
          </a:p>
          <a:p>
            <a:pPr lvl="1"/>
            <a:endParaRPr lang="fr-FR" sz="2100" dirty="0" smtClean="0">
              <a:solidFill>
                <a:schemeClr val="tx1"/>
              </a:solidFill>
              <a:latin typeface="Arial" pitchFamily="34" charset="0"/>
              <a:cs typeface="Arial" pitchFamily="34" charset="0"/>
            </a:endParaRPr>
          </a:p>
          <a:p>
            <a:pPr lvl="1"/>
            <a:endParaRPr lang="fr-FR" sz="2100" dirty="0" smtClean="0">
              <a:solidFill>
                <a:schemeClr val="tx1"/>
              </a:solidFill>
              <a:latin typeface="Arial" pitchFamily="34" charset="0"/>
              <a:cs typeface="Arial" pitchFamily="34" charset="0"/>
            </a:endParaRPr>
          </a:p>
          <a:p>
            <a:pPr lvl="1"/>
            <a:endParaRPr lang="fr-FR" sz="2100" dirty="0" smtClean="0">
              <a:solidFill>
                <a:schemeClr val="tx1"/>
              </a:solidFill>
              <a:latin typeface="Arial" pitchFamily="34" charset="0"/>
              <a:cs typeface="Arial" pitchFamily="34" charset="0"/>
            </a:endParaRPr>
          </a:p>
          <a:p>
            <a:pPr lvl="1"/>
            <a:endParaRPr lang="fr-FR" sz="2100" dirty="0" smtClean="0">
              <a:solidFill>
                <a:schemeClr val="tx1"/>
              </a:solidFill>
              <a:latin typeface="Arial" pitchFamily="34" charset="0"/>
              <a:cs typeface="Arial" pitchFamily="34" charset="0"/>
            </a:endParaRPr>
          </a:p>
          <a:p>
            <a:pPr lvl="1"/>
            <a:endParaRPr lang="fr-FR" sz="2100" dirty="0">
              <a:solidFill>
                <a:schemeClr val="tx1"/>
              </a:solidFill>
              <a:latin typeface="Arial" pitchFamily="34" charset="0"/>
              <a:cs typeface="Arial" pitchFamily="34" charset="0"/>
            </a:endParaRPr>
          </a:p>
          <a:p>
            <a:endParaRPr lang="fr-FR" dirty="0">
              <a:latin typeface="Arial" pitchFamily="34" charset="0"/>
              <a:cs typeface="Arial" pitchFamily="34" charset="0"/>
            </a:endParaRPr>
          </a:p>
        </p:txBody>
      </p:sp>
      <p:sp>
        <p:nvSpPr>
          <p:cNvPr id="2" name="Titolo 1"/>
          <p:cNvSpPr>
            <a:spLocks noGrp="1"/>
          </p:cNvSpPr>
          <p:nvPr>
            <p:ph type="ctrTitle"/>
          </p:nvPr>
        </p:nvSpPr>
        <p:spPr>
          <a:xfrm>
            <a:off x="837079" y="260108"/>
            <a:ext cx="7028947" cy="2159242"/>
          </a:xfrm>
        </p:spPr>
        <p:txBody>
          <a:bodyPr>
            <a:noAutofit/>
          </a:bodyPr>
          <a:lstStyle/>
          <a:p>
            <a:pPr marL="182880" algn="ctr">
              <a:lnSpc>
                <a:spcPct val="100000"/>
              </a:lnSpc>
            </a:pPr>
            <a:r>
              <a:rPr lang="fr-FR" sz="1600" dirty="0" smtClean="0">
                <a:solidFill>
                  <a:schemeClr val="tx1"/>
                </a:solidFill>
                <a:latin typeface="Cambria" pitchFamily="18" charset="0"/>
                <a:cs typeface="Arial" pitchFamily="34" charset="0"/>
              </a:rPr>
              <a:t>REPUBLIQUE DU SENEGAL</a:t>
            </a:r>
            <a:br>
              <a:rPr lang="fr-FR" sz="1600" dirty="0" smtClean="0">
                <a:solidFill>
                  <a:schemeClr val="tx1"/>
                </a:solidFill>
                <a:latin typeface="Cambria" pitchFamily="18" charset="0"/>
                <a:cs typeface="Arial" pitchFamily="34" charset="0"/>
              </a:rPr>
            </a:br>
            <a:r>
              <a:rPr lang="fr-FR" sz="1600" dirty="0" smtClean="0">
                <a:solidFill>
                  <a:schemeClr val="tx1"/>
                </a:solidFill>
                <a:latin typeface="Cambria" pitchFamily="18" charset="0"/>
                <a:cs typeface="Arial" pitchFamily="34" charset="0"/>
              </a:rPr>
              <a:t>UNIVERSITE CHEIK ANTA DIOP</a:t>
            </a:r>
            <a:br>
              <a:rPr lang="fr-FR" sz="1600" dirty="0" smtClean="0">
                <a:solidFill>
                  <a:schemeClr val="tx1"/>
                </a:solidFill>
                <a:latin typeface="Cambria" pitchFamily="18" charset="0"/>
                <a:cs typeface="Arial" pitchFamily="34" charset="0"/>
              </a:rPr>
            </a:br>
            <a:r>
              <a:rPr lang="fr-FR" sz="1600" dirty="0" smtClean="0">
                <a:solidFill>
                  <a:schemeClr val="tx1"/>
                </a:solidFill>
                <a:latin typeface="Cambria" pitchFamily="18" charset="0"/>
                <a:cs typeface="Arial" pitchFamily="34" charset="0"/>
              </a:rPr>
              <a:t>FACULTE DE MEDECINE ET D’ONDOTO STOMATOLOGIE</a:t>
            </a:r>
            <a:br>
              <a:rPr lang="fr-FR" sz="1600" dirty="0" smtClean="0">
                <a:solidFill>
                  <a:schemeClr val="tx1"/>
                </a:solidFill>
                <a:latin typeface="Cambria" pitchFamily="18" charset="0"/>
                <a:cs typeface="Arial" pitchFamily="34" charset="0"/>
              </a:rPr>
            </a:br>
            <a:r>
              <a:rPr lang="fr-FR" sz="1600" dirty="0" smtClean="0">
                <a:solidFill>
                  <a:schemeClr val="tx1"/>
                </a:solidFill>
                <a:latin typeface="Cambria" pitchFamily="18" charset="0"/>
                <a:cs typeface="Arial" pitchFamily="34" charset="0"/>
              </a:rPr>
              <a:t>OPTION :  MICROBIOLOGIE FONDAMENTALE ET APPLIQUEE</a:t>
            </a:r>
            <a:endParaRPr lang="fr-FR" sz="1400" dirty="0">
              <a:solidFill>
                <a:schemeClr val="tx1"/>
              </a:solidFill>
              <a:latin typeface="Cambria" pitchFamily="18" charset="0"/>
              <a:cs typeface="Arial" pitchFamily="34" charset="0"/>
            </a:endParaRPr>
          </a:p>
        </p:txBody>
      </p:sp>
      <p:sp>
        <p:nvSpPr>
          <p:cNvPr id="6" name="ZoneTexte 5"/>
          <p:cNvSpPr txBox="1"/>
          <p:nvPr/>
        </p:nvSpPr>
        <p:spPr>
          <a:xfrm>
            <a:off x="933450" y="4679424"/>
            <a:ext cx="7372350" cy="1477328"/>
          </a:xfrm>
          <a:prstGeom prst="rect">
            <a:avLst/>
          </a:prstGeom>
          <a:noFill/>
          <a:ln>
            <a:noFill/>
          </a:ln>
        </p:spPr>
        <p:txBody>
          <a:bodyPr wrap="square" rtlCol="0">
            <a:spAutoFit/>
          </a:bodyPr>
          <a:lstStyle/>
          <a:p>
            <a:pPr algn="ctr">
              <a:lnSpc>
                <a:spcPct val="150000"/>
              </a:lnSpc>
            </a:pPr>
            <a:r>
              <a:rPr lang="en-US" b="1" dirty="0" smtClean="0">
                <a:latin typeface="Times New Roman"/>
                <a:ea typeface="Calibri"/>
              </a:rPr>
              <a:t>Prof. </a:t>
            </a:r>
            <a:r>
              <a:rPr lang="en-US" b="1" dirty="0">
                <a:latin typeface="Times New Roman"/>
                <a:ea typeface="Calibri"/>
              </a:rPr>
              <a:t>Cheick </a:t>
            </a:r>
            <a:r>
              <a:rPr lang="en-US" b="1" dirty="0" err="1">
                <a:latin typeface="Times New Roman"/>
                <a:ea typeface="Calibri"/>
              </a:rPr>
              <a:t>Saad-Bouh</a:t>
            </a:r>
            <a:r>
              <a:rPr lang="en-US" b="1" dirty="0">
                <a:latin typeface="Times New Roman"/>
                <a:ea typeface="Calibri"/>
              </a:rPr>
              <a:t> </a:t>
            </a:r>
            <a:r>
              <a:rPr lang="fr-FR" b="1" i="1" spc="50" dirty="0" smtClean="0">
                <a:ln w="11430"/>
                <a:latin typeface="Bell MT" pitchFamily="18" charset="0"/>
              </a:rPr>
              <a:t>BOYE</a:t>
            </a:r>
          </a:p>
          <a:p>
            <a:pPr algn="ctr">
              <a:lnSpc>
                <a:spcPct val="150000"/>
              </a:lnSpc>
            </a:pPr>
            <a:r>
              <a:rPr lang="fr-FR" b="1" i="1" spc="50" dirty="0" smtClean="0">
                <a:ln w="11430"/>
                <a:latin typeface="Bell MT" pitchFamily="18" charset="0"/>
              </a:rPr>
              <a:t>Microbiologiste</a:t>
            </a:r>
          </a:p>
          <a:p>
            <a:pPr algn="ctr"/>
            <a:r>
              <a:rPr lang="fr-FR" b="1" spc="50" dirty="0" smtClean="0">
                <a:ln w="11430"/>
                <a:latin typeface="Bell MT" pitchFamily="18" charset="0"/>
              </a:rPr>
              <a:t>Professeur Titulaire  (CAMES) </a:t>
            </a:r>
          </a:p>
          <a:p>
            <a:pPr algn="ctr"/>
            <a:r>
              <a:rPr lang="fr-FR" b="1" spc="50" dirty="0" smtClean="0">
                <a:ln w="11430"/>
                <a:latin typeface="Bell MT" pitchFamily="18" charset="0"/>
              </a:rPr>
              <a:t>Enseignant Chercheur (FMOS/UCAD</a:t>
            </a:r>
            <a:r>
              <a:rPr lang="fr-FR" b="1" i="1" spc="50" dirty="0" smtClean="0">
                <a:ln w="11430"/>
                <a:latin typeface="Bell MT" pitchFamily="18" charset="0"/>
              </a:rPr>
              <a:t>)</a:t>
            </a:r>
          </a:p>
        </p:txBody>
      </p:sp>
      <p:pic>
        <p:nvPicPr>
          <p:cNvPr id="9" name="Image 1" descr="http://www.senenews.com/wp-content/uploads/2013/12/thumb-LOGO-UC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16818"/>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68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Méthode d’étude </a:t>
            </a:r>
            <a:r>
              <a:rPr lang="fr-FR" b="1" i="1" dirty="0" smtClean="0">
                <a:solidFill>
                  <a:srgbClr val="0070C0"/>
                </a:solidFill>
              </a:rPr>
              <a:t> (1/4)</a:t>
            </a:r>
            <a:r>
              <a:rPr lang="fr-FR" b="1" i="1" dirty="0" smtClean="0">
                <a:solidFill>
                  <a:srgbClr val="0070C0"/>
                </a:solidFill>
              </a:rPr>
              <a:t/>
            </a:r>
            <a:br>
              <a:rPr lang="fr-FR" b="1" i="1" dirty="0" smtClean="0">
                <a:solidFill>
                  <a:srgbClr val="0070C0"/>
                </a:solidFill>
              </a:rPr>
            </a:br>
            <a:r>
              <a:rPr lang="fr-FR" b="1" i="1" dirty="0" smtClean="0">
                <a:solidFill>
                  <a:schemeClr val="tx1"/>
                </a:solidFill>
              </a:rPr>
              <a:t>(</a:t>
            </a:r>
            <a:r>
              <a:rPr lang="fr-FR" b="1" i="1" dirty="0" err="1" smtClean="0">
                <a:solidFill>
                  <a:schemeClr val="tx1"/>
                </a:solidFill>
              </a:rPr>
              <a:t>Réisolement</a:t>
            </a:r>
            <a:r>
              <a:rPr lang="fr-FR" b="1" i="1" dirty="0" smtClean="0">
                <a:solidFill>
                  <a:schemeClr val="tx1"/>
                </a:solidFill>
              </a:rPr>
              <a:t> des souches) </a:t>
            </a:r>
            <a:endParaRPr lang="fr-FR" b="1" i="1" dirty="0">
              <a:solidFill>
                <a:schemeClr val="tx1"/>
              </a:solidFill>
            </a:endParaRPr>
          </a:p>
        </p:txBody>
      </p:sp>
      <p:sp>
        <p:nvSpPr>
          <p:cNvPr id="5" name="ZoneTexte 4"/>
          <p:cNvSpPr txBox="1"/>
          <p:nvPr/>
        </p:nvSpPr>
        <p:spPr>
          <a:xfrm>
            <a:off x="0" y="1847462"/>
            <a:ext cx="9144000" cy="5170646"/>
          </a:xfrm>
          <a:prstGeom prst="rect">
            <a:avLst/>
          </a:prstGeom>
          <a:noFill/>
        </p:spPr>
        <p:txBody>
          <a:bodyPr wrap="square" rtlCol="0">
            <a:spAutoFit/>
          </a:bodyPr>
          <a:lstStyle/>
          <a:p>
            <a:pPr algn="just">
              <a:lnSpc>
                <a:spcPct val="150000"/>
              </a:lnSpc>
              <a:buFont typeface="Wingdings" pitchFamily="2" charset="2"/>
              <a:buChar char="§"/>
            </a:pPr>
            <a:r>
              <a:rPr lang="fr-FR" sz="2800" dirty="0" smtClean="0">
                <a:latin typeface="Times New Roman" pitchFamily="18" charset="0"/>
                <a:cs typeface="Times New Roman" pitchFamily="18" charset="0"/>
              </a:rPr>
              <a:t>Décongélation des souches </a:t>
            </a:r>
          </a:p>
          <a:p>
            <a:pPr algn="just">
              <a:lnSpc>
                <a:spcPct val="150000"/>
              </a:lnSpc>
              <a:buFont typeface="Wingdings" pitchFamily="2" charset="2"/>
              <a:buChar char="§"/>
            </a:pPr>
            <a:r>
              <a:rPr lang="fr-FR" sz="2800" dirty="0" smtClean="0">
                <a:latin typeface="Times New Roman" pitchFamily="18" charset="0"/>
                <a:cs typeface="Times New Roman" pitchFamily="18" charset="0"/>
              </a:rPr>
              <a:t>Repiquage sur gélose Muller Hinton et Chapman</a:t>
            </a:r>
          </a:p>
          <a:p>
            <a:pPr algn="just">
              <a:lnSpc>
                <a:spcPct val="150000"/>
              </a:lnSpc>
              <a:buFont typeface="Wingdings" pitchFamily="2" charset="2"/>
              <a:buChar char="§"/>
            </a:pPr>
            <a:r>
              <a:rPr lang="fr-FR" sz="2800" dirty="0" smtClean="0">
                <a:latin typeface="Times New Roman" pitchFamily="18" charset="0"/>
                <a:cs typeface="Times New Roman" pitchFamily="18" charset="0"/>
              </a:rPr>
              <a:t>Incubation à 37°C</a:t>
            </a:r>
          </a:p>
          <a:p>
            <a:pPr algn="just">
              <a:lnSpc>
                <a:spcPct val="150000"/>
              </a:lnSpc>
              <a:buFont typeface="Wingdings" pitchFamily="2" charset="2"/>
              <a:buChar char="§"/>
            </a:pPr>
            <a:r>
              <a:rPr lang="fr-FR" sz="2800" dirty="0" smtClean="0">
                <a:latin typeface="Times New Roman" pitchFamily="18" charset="0"/>
                <a:cs typeface="Times New Roman" pitchFamily="18" charset="0"/>
              </a:rPr>
              <a:t>Lecture (</a:t>
            </a:r>
            <a:r>
              <a:rPr lang="fr-FR" sz="2800" dirty="0" smtClean="0">
                <a:latin typeface="Times New Roman"/>
                <a:ea typeface="Calibri"/>
              </a:rPr>
              <a:t>colonie lisse, ronde, pigmentées en jaune doré)</a:t>
            </a:r>
          </a:p>
          <a:p>
            <a:pPr algn="just">
              <a:lnSpc>
                <a:spcPct val="150000"/>
              </a:lnSpc>
              <a:buFont typeface="Wingdings" pitchFamily="2" charset="2"/>
              <a:buChar char="§"/>
            </a:pPr>
            <a:endParaRPr lang="fr-FR" sz="2800" dirty="0" smtClean="0">
              <a:latin typeface="Times New Roman"/>
              <a:cs typeface="Times New Roman" pitchFamily="18" charset="0"/>
            </a:endParaRPr>
          </a:p>
          <a:p>
            <a:pPr algn="just">
              <a:lnSpc>
                <a:spcPct val="150000"/>
              </a:lnSpc>
              <a:buFont typeface="Wingdings" pitchFamily="2" charset="2"/>
              <a:buChar char="§"/>
            </a:pPr>
            <a:endParaRPr lang="fr-FR" sz="2800" dirty="0" smtClean="0">
              <a:latin typeface="Times New Roman"/>
              <a:cs typeface="Times New Roman" pitchFamily="18" charset="0"/>
            </a:endParaRPr>
          </a:p>
          <a:p>
            <a:pPr algn="ctr">
              <a:lnSpc>
                <a:spcPct val="150000"/>
              </a:lnSpc>
            </a:pPr>
            <a:r>
              <a:rPr lang="fr-FR" sz="2000" b="1" u="sng" dirty="0" smtClean="0">
                <a:latin typeface="Times New Roman"/>
                <a:cs typeface="Times New Roman" pitchFamily="18" charset="0"/>
              </a:rPr>
              <a:t>Figure 1 </a:t>
            </a:r>
            <a:r>
              <a:rPr lang="fr-FR" sz="2000" b="1" dirty="0" smtClean="0">
                <a:latin typeface="Times New Roman"/>
                <a:cs typeface="Times New Roman" pitchFamily="18" charset="0"/>
              </a:rPr>
              <a:t>: Aspect de </a:t>
            </a:r>
            <a:r>
              <a:rPr lang="fr-FR" sz="2000" b="1" i="1" dirty="0" smtClean="0">
                <a:latin typeface="Times New Roman"/>
                <a:cs typeface="Times New Roman" pitchFamily="18" charset="0"/>
              </a:rPr>
              <a:t>S. aureus </a:t>
            </a:r>
            <a:r>
              <a:rPr lang="fr-FR" sz="2000" b="1" dirty="0" smtClean="0">
                <a:latin typeface="Times New Roman"/>
                <a:cs typeface="Times New Roman" pitchFamily="18" charset="0"/>
              </a:rPr>
              <a:t>sur gélose Chapman</a:t>
            </a:r>
            <a:endParaRPr lang="fr-FR" sz="2000" b="1" dirty="0" smtClean="0">
              <a:latin typeface="Times New Roman" pitchFamily="18" charset="0"/>
              <a:cs typeface="Times New Roman" pitchFamily="18" charset="0"/>
            </a:endParaRPr>
          </a:p>
          <a:p>
            <a:pPr algn="just">
              <a:lnSpc>
                <a:spcPct val="150000"/>
              </a:lnSpc>
              <a:buFont typeface="Wingdings" pitchFamily="2" charset="2"/>
              <a:buChar char="§"/>
            </a:pPr>
            <a:endParaRPr lang="fr-FR" sz="2400" dirty="0" smtClean="0">
              <a:latin typeface="Times New Roman" pitchFamily="18" charset="0"/>
              <a:cs typeface="Times New Roman" pitchFamily="18" charset="0"/>
            </a:endParaRPr>
          </a:p>
        </p:txBody>
      </p:sp>
      <p:pic>
        <p:nvPicPr>
          <p:cNvPr id="4" name="Picture 2" descr="C:\Users\Bénédicte\Downloads\BK030 - Gélose Chapman au mannitol - Staphylococcus aureus détouré 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1596" y="4476750"/>
            <a:ext cx="1612404" cy="140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Méthode d’étude </a:t>
            </a:r>
            <a:r>
              <a:rPr lang="fr-FR" b="1" i="1" dirty="0" smtClean="0">
                <a:solidFill>
                  <a:srgbClr val="0070C0"/>
                </a:solidFill>
              </a:rPr>
              <a:t>(2/4)</a:t>
            </a:r>
            <a:r>
              <a:rPr lang="fr-FR" b="1" i="1" dirty="0" smtClean="0">
                <a:solidFill>
                  <a:srgbClr val="0070C0"/>
                </a:solidFill>
              </a:rPr>
              <a:t/>
            </a:r>
            <a:br>
              <a:rPr lang="fr-FR" b="1" i="1" dirty="0" smtClean="0">
                <a:solidFill>
                  <a:srgbClr val="0070C0"/>
                </a:solidFill>
              </a:rPr>
            </a:br>
            <a:r>
              <a:rPr lang="fr-FR" b="1" i="1" dirty="0" smtClean="0">
                <a:solidFill>
                  <a:schemeClr val="tx1"/>
                </a:solidFill>
              </a:rPr>
              <a:t>(Reidentification des souches) </a:t>
            </a:r>
            <a:endParaRPr lang="fr-FR" b="1" i="1" dirty="0">
              <a:solidFill>
                <a:schemeClr val="tx1"/>
              </a:solidFill>
            </a:endParaRPr>
          </a:p>
        </p:txBody>
      </p:sp>
      <p:sp>
        <p:nvSpPr>
          <p:cNvPr id="5" name="ZoneTexte 4"/>
          <p:cNvSpPr txBox="1"/>
          <p:nvPr/>
        </p:nvSpPr>
        <p:spPr>
          <a:xfrm>
            <a:off x="0" y="1847462"/>
            <a:ext cx="9144000" cy="2031325"/>
          </a:xfrm>
          <a:prstGeom prst="rect">
            <a:avLst/>
          </a:prstGeom>
          <a:noFill/>
        </p:spPr>
        <p:txBody>
          <a:bodyPr wrap="square" rtlCol="0">
            <a:spAutoFit/>
          </a:bodyPr>
          <a:lstStyle/>
          <a:p>
            <a:pPr algn="just">
              <a:lnSpc>
                <a:spcPct val="150000"/>
              </a:lnSpc>
              <a:buFont typeface="Wingdings" pitchFamily="2" charset="2"/>
              <a:buChar char="§"/>
            </a:pPr>
            <a:r>
              <a:rPr lang="fr-FR" sz="2800" dirty="0" smtClean="0">
                <a:latin typeface="Times New Roman" pitchFamily="18" charset="0"/>
                <a:cs typeface="Times New Roman" pitchFamily="18" charset="0"/>
              </a:rPr>
              <a:t> Gram Contrôle</a:t>
            </a:r>
          </a:p>
          <a:p>
            <a:pPr algn="just">
              <a:lnSpc>
                <a:spcPct val="150000"/>
              </a:lnSpc>
              <a:buFont typeface="Wingdings" pitchFamily="2" charset="2"/>
              <a:buChar char="§"/>
            </a:pPr>
            <a:r>
              <a:rPr lang="fr-FR" sz="2800" dirty="0" smtClean="0">
                <a:latin typeface="Times New Roman" pitchFamily="18" charset="0"/>
                <a:cs typeface="Times New Roman" pitchFamily="18" charset="0"/>
              </a:rPr>
              <a:t> Tests Biochimiques : Recherche des enzymes (Catalase, Coagulase et </a:t>
            </a:r>
            <a:r>
              <a:rPr lang="fr-FR" sz="2800" dirty="0" err="1" smtClean="0">
                <a:latin typeface="Times New Roman" pitchFamily="18" charset="0"/>
                <a:cs typeface="Times New Roman" pitchFamily="18" charset="0"/>
              </a:rPr>
              <a:t>Dnase</a:t>
            </a:r>
            <a:r>
              <a:rPr lang="fr-FR" sz="2800" dirty="0" smtClean="0">
                <a:latin typeface="Times New Roman" pitchFamily="18" charset="0"/>
                <a:cs typeface="Times New Roman" pitchFamily="18" charset="0"/>
              </a:rPr>
              <a:t>)</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047728"/>
            <a:ext cx="2736305" cy="147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Bénédicte\Downloads\saeIa-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3975720"/>
            <a:ext cx="2752535"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p:nvPr/>
        </p:nvPicPr>
        <p:blipFill rotWithShape="1">
          <a:blip r:embed="rId5" cstate="print">
            <a:extLst>
              <a:ext uri="{28A0092B-C50C-407E-A947-70E740481C1C}">
                <a14:useLocalDpi xmlns:a14="http://schemas.microsoft.com/office/drawing/2010/main" val="0"/>
              </a:ext>
            </a:extLst>
          </a:blip>
          <a:srcRect l="56752" t="-6218"/>
          <a:stretch/>
        </p:blipFill>
        <p:spPr bwMode="auto">
          <a:xfrm>
            <a:off x="6633830" y="3912380"/>
            <a:ext cx="2105025" cy="1575508"/>
          </a:xfrm>
          <a:prstGeom prst="rect">
            <a:avLst/>
          </a:prstGeom>
          <a:noFill/>
          <a:ln>
            <a:noFill/>
          </a:ln>
          <a:extLst>
            <a:ext uri="{53640926-AAD7-44D8-BBD7-CCE9431645EC}">
              <a14:shadowObscured xmlns:a14="http://schemas.microsoft.com/office/drawing/2010/main"/>
            </a:ext>
          </a:extLst>
        </p:spPr>
      </p:pic>
      <p:sp>
        <p:nvSpPr>
          <p:cNvPr id="8" name="ZoneTexte 7"/>
          <p:cNvSpPr txBox="1"/>
          <p:nvPr/>
        </p:nvSpPr>
        <p:spPr>
          <a:xfrm>
            <a:off x="0" y="5848350"/>
            <a:ext cx="9144000"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 	Catalase  +		             Coagulase			DNase </a:t>
            </a:r>
            <a:endParaRPr lang="fr-FR" b="1" dirty="0">
              <a:latin typeface="Times New Roman" pitchFamily="18" charset="0"/>
              <a:cs typeface="Times New Roman" pitchFamily="18" charset="0"/>
            </a:endParaRP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Méthode d’étude </a:t>
            </a:r>
            <a:r>
              <a:rPr lang="fr-FR" b="1" i="1" dirty="0" smtClean="0">
                <a:solidFill>
                  <a:srgbClr val="0070C0"/>
                </a:solidFill>
              </a:rPr>
              <a:t>(3/4)</a:t>
            </a:r>
            <a:r>
              <a:rPr lang="fr-FR" b="1" i="1" dirty="0" smtClean="0">
                <a:solidFill>
                  <a:srgbClr val="0070C0"/>
                </a:solidFill>
              </a:rPr>
              <a:t/>
            </a:r>
            <a:br>
              <a:rPr lang="fr-FR" b="1" i="1" dirty="0" smtClean="0">
                <a:solidFill>
                  <a:srgbClr val="0070C0"/>
                </a:solidFill>
              </a:rPr>
            </a:br>
            <a:r>
              <a:rPr lang="fr-FR" b="1" i="1" dirty="0" smtClean="0">
                <a:solidFill>
                  <a:schemeClr val="tx1"/>
                </a:solidFill>
              </a:rPr>
              <a:t>(Antibiogramme) </a:t>
            </a:r>
            <a:endParaRPr lang="fr-FR" b="1" i="1" dirty="0">
              <a:solidFill>
                <a:schemeClr val="tx1"/>
              </a:solidFill>
            </a:endParaRPr>
          </a:p>
        </p:txBody>
      </p:sp>
      <p:sp>
        <p:nvSpPr>
          <p:cNvPr id="5" name="ZoneTexte 4"/>
          <p:cNvSpPr txBox="1"/>
          <p:nvPr/>
        </p:nvSpPr>
        <p:spPr>
          <a:xfrm>
            <a:off x="0" y="2056686"/>
            <a:ext cx="9144000" cy="4801314"/>
          </a:xfrm>
          <a:prstGeom prst="rect">
            <a:avLst/>
          </a:prstGeom>
          <a:noFill/>
        </p:spPr>
        <p:txBody>
          <a:bodyPr wrap="square" rtlCol="0">
            <a:spAutoFit/>
          </a:bodyPr>
          <a:lstStyle/>
          <a:p>
            <a:pPr algn="just">
              <a:lnSpc>
                <a:spcPct val="150000"/>
              </a:lnSpc>
              <a:buFont typeface="Wingdings" pitchFamily="2" charset="2"/>
              <a:buChar char="§"/>
            </a:pPr>
            <a:r>
              <a:rPr lang="fr-FR" sz="2800"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Réalisation de l’inoculum bactérien</a:t>
            </a:r>
          </a:p>
          <a:p>
            <a:pPr algn="just">
              <a:lnSpc>
                <a:spcPct val="150000"/>
              </a:lnSpc>
              <a:buFont typeface="Wingdings" pitchFamily="2" charset="2"/>
              <a:buChar char="§"/>
            </a:pPr>
            <a:r>
              <a:rPr lang="fr-FR" sz="3200" dirty="0" smtClean="0">
                <a:latin typeface="Times New Roman" pitchFamily="18" charset="0"/>
                <a:cs typeface="Times New Roman" pitchFamily="18" charset="0"/>
              </a:rPr>
              <a:t>  Ensemencement par </a:t>
            </a:r>
            <a:r>
              <a:rPr lang="fr-FR" sz="3200" dirty="0" smtClean="0">
                <a:latin typeface="Times New Roman" pitchFamily="18" charset="0"/>
                <a:cs typeface="Times New Roman" pitchFamily="18" charset="0"/>
              </a:rPr>
              <a:t>écouvillonnage </a:t>
            </a:r>
            <a:endParaRPr lang="fr-FR" sz="3200" dirty="0" smtClean="0">
              <a:latin typeface="Times New Roman" pitchFamily="18" charset="0"/>
              <a:cs typeface="Times New Roman" pitchFamily="18" charset="0"/>
            </a:endParaRPr>
          </a:p>
          <a:p>
            <a:pPr algn="just">
              <a:lnSpc>
                <a:spcPct val="150000"/>
              </a:lnSpc>
              <a:buFont typeface="Wingdings" pitchFamily="2" charset="2"/>
              <a:buChar char="§"/>
            </a:pPr>
            <a:r>
              <a:rPr lang="fr-FR" sz="3200" dirty="0" smtClean="0">
                <a:latin typeface="Times New Roman" pitchFamily="18" charset="0"/>
                <a:cs typeface="Times New Roman" pitchFamily="18" charset="0"/>
              </a:rPr>
              <a:t>  Application des disques</a:t>
            </a:r>
          </a:p>
          <a:p>
            <a:pPr algn="just">
              <a:lnSpc>
                <a:spcPct val="150000"/>
              </a:lnSpc>
              <a:buFont typeface="Wingdings" pitchFamily="2" charset="2"/>
              <a:buChar char="§"/>
            </a:pPr>
            <a:r>
              <a:rPr lang="fr-FR" sz="3200" dirty="0" smtClean="0">
                <a:latin typeface="Times New Roman" pitchFamily="18" charset="0"/>
                <a:cs typeface="Times New Roman" pitchFamily="18" charset="0"/>
              </a:rPr>
              <a:t>  Lecture selon les recommandations de l’EUCAST</a:t>
            </a:r>
            <a:endParaRPr lang="fr-FR" sz="2800" dirty="0" smtClean="0">
              <a:latin typeface="Times New Roman" pitchFamily="18" charset="0"/>
              <a:cs typeface="Times New Roman" pitchFamily="18" charset="0"/>
            </a:endParaRPr>
          </a:p>
          <a:p>
            <a:pPr lvl="2" algn="just">
              <a:lnSpc>
                <a:spcPct val="150000"/>
              </a:lnSpc>
              <a:buFont typeface="Wingdings" pitchFamily="2" charset="2"/>
              <a:buChar char="§"/>
            </a:pPr>
            <a:endParaRPr lang="fr-FR" sz="2400" dirty="0" smtClean="0">
              <a:latin typeface="Times New Roman" pitchFamily="18" charset="0"/>
              <a:cs typeface="Times New Roman" pitchFamily="18" charset="0"/>
            </a:endParaRPr>
          </a:p>
          <a:p>
            <a:pPr algn="just">
              <a:lnSpc>
                <a:spcPct val="150000"/>
              </a:lnSpc>
              <a:buFont typeface="Wingdings" pitchFamily="2" charset="2"/>
              <a:buChar char="§"/>
            </a:pPr>
            <a:endParaRPr lang="fr-FR" sz="2800" dirty="0" smtClean="0">
              <a:latin typeface="Times New Roman" pitchFamily="18" charset="0"/>
              <a:cs typeface="Times New Roman" pitchFamily="18" charset="0"/>
            </a:endParaRPr>
          </a:p>
          <a:p>
            <a:pPr lvl="1" algn="just">
              <a:lnSpc>
                <a:spcPct val="150000"/>
              </a:lnSpc>
              <a:buFont typeface="Wingdings" pitchFamily="2" charset="2"/>
              <a:buChar char="§"/>
            </a:pPr>
            <a:endParaRPr lang="fr-F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100" y="324704"/>
            <a:ext cx="7543800" cy="1450757"/>
          </a:xfrm>
        </p:spPr>
        <p:txBody>
          <a:bodyPr>
            <a:normAutofit fontScale="90000"/>
          </a:bodyPr>
          <a:lstStyle/>
          <a:p>
            <a:pPr algn="ctr"/>
            <a:r>
              <a:rPr lang="fr-FR" b="1" i="1" dirty="0" smtClean="0">
                <a:solidFill>
                  <a:srgbClr val="0070C0"/>
                </a:solidFill>
              </a:rPr>
              <a:t>Méthode d’étude </a:t>
            </a:r>
            <a:r>
              <a:rPr lang="fr-FR" b="1" i="1" dirty="0" smtClean="0">
                <a:solidFill>
                  <a:srgbClr val="0070C0"/>
                </a:solidFill>
              </a:rPr>
              <a:t>(4/4)</a:t>
            </a:r>
            <a:r>
              <a:rPr lang="fr-FR" b="1" i="1" dirty="0" smtClean="0">
                <a:solidFill>
                  <a:srgbClr val="0070C0"/>
                </a:solidFill>
              </a:rPr>
              <a:t/>
            </a:r>
            <a:br>
              <a:rPr lang="fr-FR" b="1" i="1" dirty="0" smtClean="0">
                <a:solidFill>
                  <a:srgbClr val="0070C0"/>
                </a:solidFill>
              </a:rPr>
            </a:br>
            <a:r>
              <a:rPr lang="fr-FR" b="1" i="1" dirty="0" smtClean="0">
                <a:solidFill>
                  <a:schemeClr val="tx1"/>
                </a:solidFill>
              </a:rPr>
              <a:t>(Activité des sels de métaux lourds) </a:t>
            </a:r>
            <a:endParaRPr lang="fr-FR" b="1" i="1" dirty="0">
              <a:solidFill>
                <a:schemeClr val="tx1"/>
              </a:solidFill>
            </a:endParaRPr>
          </a:p>
        </p:txBody>
      </p:sp>
      <p:sp>
        <p:nvSpPr>
          <p:cNvPr id="5" name="ZoneTexte 4"/>
          <p:cNvSpPr txBox="1"/>
          <p:nvPr/>
        </p:nvSpPr>
        <p:spPr>
          <a:xfrm>
            <a:off x="0" y="1923336"/>
            <a:ext cx="9144000" cy="6370975"/>
          </a:xfrm>
          <a:prstGeom prst="rect">
            <a:avLst/>
          </a:prstGeom>
          <a:noFill/>
        </p:spPr>
        <p:txBody>
          <a:bodyPr wrap="square" rtlCol="0">
            <a:spAutoFit/>
          </a:bodyPr>
          <a:lstStyle/>
          <a:p>
            <a:pPr lvl="0" algn="just">
              <a:lnSpc>
                <a:spcPct val="150000"/>
              </a:lnSpc>
              <a:buFont typeface="Wingdings"/>
              <a:buChar char=""/>
            </a:pPr>
            <a:r>
              <a:rPr lang="fr-FR" sz="2800" dirty="0" smtClean="0">
                <a:latin typeface="Times New Roman"/>
                <a:ea typeface="Calibri"/>
                <a:cs typeface="Times New Roman"/>
              </a:rPr>
              <a:t>Préparation de la solution mère du métal lourd à testé </a:t>
            </a:r>
          </a:p>
          <a:p>
            <a:pPr lvl="0" algn="just">
              <a:lnSpc>
                <a:spcPct val="150000"/>
              </a:lnSpc>
              <a:buFont typeface="Wingdings"/>
              <a:buChar char=""/>
            </a:pPr>
            <a:r>
              <a:rPr lang="fr-FR" sz="2800" dirty="0" smtClean="0">
                <a:latin typeface="Times New Roman"/>
                <a:ea typeface="Calibri"/>
                <a:cs typeface="Times New Roman"/>
              </a:rPr>
              <a:t>Incorporation de solution mère du métal lourd dans la gélose MH selon la gamme de dilution </a:t>
            </a:r>
          </a:p>
          <a:p>
            <a:pPr lvl="0" algn="just">
              <a:lnSpc>
                <a:spcPct val="150000"/>
              </a:lnSpc>
              <a:buFont typeface="Wingdings"/>
              <a:buChar char=""/>
            </a:pPr>
            <a:r>
              <a:rPr lang="fr-FR" sz="2800" dirty="0" smtClean="0">
                <a:latin typeface="Times New Roman"/>
                <a:ea typeface="Calibri"/>
                <a:cs typeface="Times New Roman"/>
              </a:rPr>
              <a:t>Réalisation d’une suspension calibrée à 0.5 </a:t>
            </a:r>
            <a:r>
              <a:rPr lang="fr-FR" sz="2800" dirty="0" err="1" smtClean="0">
                <a:latin typeface="Times New Roman"/>
                <a:ea typeface="Calibri"/>
                <a:cs typeface="Times New Roman"/>
              </a:rPr>
              <a:t>McFarland</a:t>
            </a:r>
            <a:endParaRPr lang="fr-FR" sz="2800" dirty="0" smtClean="0">
              <a:latin typeface="Times New Roman"/>
              <a:ea typeface="Calibri"/>
              <a:cs typeface="Times New Roman"/>
            </a:endParaRPr>
          </a:p>
          <a:p>
            <a:pPr lvl="0" algn="just">
              <a:lnSpc>
                <a:spcPct val="150000"/>
              </a:lnSpc>
              <a:buFont typeface="Wingdings"/>
              <a:buChar char=""/>
            </a:pPr>
            <a:r>
              <a:rPr lang="fr-FR" sz="2800" dirty="0" smtClean="0">
                <a:latin typeface="Times New Roman"/>
                <a:ea typeface="Calibri"/>
                <a:cs typeface="Times New Roman"/>
              </a:rPr>
              <a:t>Ensemencement par Spot de 10 µl la gamme de boites préparée puis </a:t>
            </a:r>
            <a:r>
              <a:rPr lang="fr-FR" sz="2800" dirty="0" err="1" smtClean="0">
                <a:latin typeface="Times New Roman"/>
                <a:ea typeface="Calibri"/>
                <a:cs typeface="Times New Roman"/>
              </a:rPr>
              <a:t>incubeation</a:t>
            </a:r>
            <a:r>
              <a:rPr lang="fr-FR" sz="2800" dirty="0" smtClean="0">
                <a:latin typeface="Times New Roman"/>
                <a:ea typeface="Calibri"/>
                <a:cs typeface="Times New Roman"/>
              </a:rPr>
              <a:t> à 37°C pendant 24 heures ;</a:t>
            </a:r>
          </a:p>
          <a:p>
            <a:pPr lvl="0" algn="just">
              <a:lnSpc>
                <a:spcPct val="150000"/>
              </a:lnSpc>
              <a:buFont typeface="Wingdings"/>
              <a:buChar char=""/>
            </a:pPr>
            <a:r>
              <a:rPr lang="fr-FR" sz="2800" dirty="0" smtClean="0">
                <a:latin typeface="Times New Roman"/>
                <a:ea typeface="Calibri"/>
              </a:rPr>
              <a:t>Lecture de la CMI</a:t>
            </a:r>
            <a:endParaRPr lang="fr-FR" sz="2800" dirty="0" smtClean="0"/>
          </a:p>
          <a:p>
            <a:pPr lvl="2" algn="just">
              <a:lnSpc>
                <a:spcPct val="150000"/>
              </a:lnSpc>
              <a:buFont typeface="Wingdings" pitchFamily="2" charset="2"/>
              <a:buChar char="§"/>
            </a:pPr>
            <a:endParaRPr lang="fr-FR" sz="2400" dirty="0" smtClean="0">
              <a:latin typeface="Times New Roman" pitchFamily="18" charset="0"/>
              <a:cs typeface="Times New Roman" pitchFamily="18" charset="0"/>
            </a:endParaRPr>
          </a:p>
          <a:p>
            <a:pPr algn="just">
              <a:lnSpc>
                <a:spcPct val="150000"/>
              </a:lnSpc>
              <a:buFont typeface="Wingdings" pitchFamily="2" charset="2"/>
              <a:buChar char="§"/>
            </a:pPr>
            <a:endParaRPr lang="fr-FR" sz="2800" dirty="0" smtClean="0">
              <a:latin typeface="Times New Roman" pitchFamily="18" charset="0"/>
              <a:cs typeface="Times New Roman" pitchFamily="18" charset="0"/>
            </a:endParaRPr>
          </a:p>
          <a:p>
            <a:pPr lvl="1" algn="just">
              <a:lnSpc>
                <a:spcPct val="150000"/>
              </a:lnSpc>
              <a:buFont typeface="Wingdings" pitchFamily="2" charset="2"/>
              <a:buChar char="§"/>
            </a:pPr>
            <a:endParaRPr lang="fr-F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7200" dirty="0" smtClean="0">
                <a:latin typeface="Cambria" pitchFamily="18" charset="0"/>
              </a:rPr>
              <a:t>Résultats et Discussion</a:t>
            </a:r>
            <a:endParaRPr lang="fr-FR" sz="7200" dirty="0"/>
          </a:p>
        </p:txBody>
      </p:sp>
      <p:sp>
        <p:nvSpPr>
          <p:cNvPr id="3" name="Espace réservé du texte 2"/>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Résultats </a:t>
            </a:r>
            <a:r>
              <a:rPr lang="fr-FR" b="1" i="1" dirty="0" smtClean="0">
                <a:solidFill>
                  <a:srgbClr val="0070C0"/>
                </a:solidFill>
              </a:rPr>
              <a:t>(1/5)</a:t>
            </a:r>
            <a:r>
              <a:rPr lang="fr-FR" b="1" i="1" dirty="0" smtClean="0">
                <a:solidFill>
                  <a:srgbClr val="0070C0"/>
                </a:solidFill>
              </a:rPr>
              <a:t/>
            </a:r>
            <a:br>
              <a:rPr lang="fr-FR" b="1" i="1" dirty="0" smtClean="0">
                <a:solidFill>
                  <a:srgbClr val="0070C0"/>
                </a:solidFill>
              </a:rPr>
            </a:br>
            <a:r>
              <a:rPr lang="fr-FR" b="1" i="1" dirty="0" smtClean="0">
                <a:solidFill>
                  <a:schemeClr val="tx1"/>
                </a:solidFill>
              </a:rPr>
              <a:t>(Répartition des Souches)</a:t>
            </a:r>
            <a:endParaRPr lang="fr-FR" b="1" i="1" dirty="0">
              <a:solidFill>
                <a:schemeClr val="tx1"/>
              </a:solidFill>
            </a:endParaRPr>
          </a:p>
        </p:txBody>
      </p:sp>
      <p:sp>
        <p:nvSpPr>
          <p:cNvPr id="5" name="ZoneTexte 4"/>
          <p:cNvSpPr txBox="1"/>
          <p:nvPr/>
        </p:nvSpPr>
        <p:spPr>
          <a:xfrm>
            <a:off x="0" y="5601821"/>
            <a:ext cx="9144000" cy="677108"/>
          </a:xfrm>
          <a:prstGeom prst="rect">
            <a:avLst/>
          </a:prstGeom>
          <a:noFill/>
        </p:spPr>
        <p:txBody>
          <a:bodyPr wrap="square" rtlCol="0">
            <a:spAutoFit/>
          </a:bodyPr>
          <a:lstStyle/>
          <a:p>
            <a:pPr algn="ctr"/>
            <a:r>
              <a:rPr lang="fr-FR" sz="2000" b="1" u="sng" dirty="0" smtClean="0">
                <a:latin typeface="Times New Roman" pitchFamily="18" charset="0"/>
                <a:cs typeface="Times New Roman" pitchFamily="18" charset="0"/>
              </a:rPr>
              <a:t>Figure 2</a:t>
            </a:r>
            <a:r>
              <a:rPr lang="fr-FR" sz="2000" b="1" dirty="0" smtClean="0">
                <a:latin typeface="Times New Roman" pitchFamily="18" charset="0"/>
                <a:cs typeface="Times New Roman" pitchFamily="18" charset="0"/>
              </a:rPr>
              <a:t> : Distribution des souches selon le site de prélèvement </a:t>
            </a:r>
          </a:p>
          <a:p>
            <a:pPr algn="ctr"/>
            <a:endParaRPr lang="fr-FR" b="1" dirty="0" smtClean="0">
              <a:latin typeface="Cambria" pitchFamily="18" charset="0"/>
              <a:cs typeface="Times New Roman" pitchFamily="18" charset="0"/>
            </a:endParaRPr>
          </a:p>
        </p:txBody>
      </p:sp>
      <p:graphicFrame>
        <p:nvGraphicFramePr>
          <p:cNvPr id="6" name="Graphique 5"/>
          <p:cNvGraphicFramePr/>
          <p:nvPr>
            <p:extLst>
              <p:ext uri="{D42A27DB-BD31-4B8C-83A1-F6EECF244321}">
                <p14:modId xmlns:p14="http://schemas.microsoft.com/office/powerpoint/2010/main" val="4061684362"/>
              </p:ext>
            </p:extLst>
          </p:nvPr>
        </p:nvGraphicFramePr>
        <p:xfrm>
          <a:off x="1079426" y="2057399"/>
          <a:ext cx="6635824" cy="3366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Résultats </a:t>
            </a:r>
            <a:r>
              <a:rPr lang="fr-FR" b="1" i="1" dirty="0" smtClean="0">
                <a:solidFill>
                  <a:srgbClr val="0070C0"/>
                </a:solidFill>
              </a:rPr>
              <a:t>(2/5)</a:t>
            </a:r>
            <a:r>
              <a:rPr lang="fr-FR" b="1" i="1" dirty="0" smtClean="0">
                <a:solidFill>
                  <a:srgbClr val="0070C0"/>
                </a:solidFill>
              </a:rPr>
              <a:t/>
            </a:r>
            <a:br>
              <a:rPr lang="fr-FR" b="1" i="1" dirty="0" smtClean="0">
                <a:solidFill>
                  <a:srgbClr val="0070C0"/>
                </a:solidFill>
              </a:rPr>
            </a:br>
            <a:r>
              <a:rPr lang="fr-FR" b="1" i="1" dirty="0" smtClean="0">
                <a:solidFill>
                  <a:schemeClr val="tx1"/>
                </a:solidFill>
              </a:rPr>
              <a:t>(Profil de résistance aux ATB)</a:t>
            </a:r>
            <a:endParaRPr lang="fr-FR" b="1" i="1" dirty="0">
              <a:solidFill>
                <a:schemeClr val="tx1"/>
              </a:solidFill>
            </a:endParaRPr>
          </a:p>
        </p:txBody>
      </p:sp>
      <p:sp>
        <p:nvSpPr>
          <p:cNvPr id="6" name="ZoneTexte 5"/>
          <p:cNvSpPr txBox="1"/>
          <p:nvPr/>
        </p:nvSpPr>
        <p:spPr>
          <a:xfrm>
            <a:off x="0" y="1809751"/>
            <a:ext cx="9144000" cy="646331"/>
          </a:xfrm>
          <a:prstGeom prst="rect">
            <a:avLst/>
          </a:prstGeom>
          <a:noFill/>
        </p:spPr>
        <p:txBody>
          <a:bodyPr wrap="square" rtlCol="0">
            <a:spAutoFit/>
          </a:bodyPr>
          <a:lstStyle/>
          <a:p>
            <a:pPr algn="ctr"/>
            <a:r>
              <a:rPr lang="fr-FR" sz="2000" b="1" i="1" u="sng" dirty="0" smtClean="0">
                <a:solidFill>
                  <a:prstClr val="black"/>
                </a:solidFill>
                <a:latin typeface="Cambria" pitchFamily="18" charset="0"/>
                <a:cs typeface="Times New Roman" pitchFamily="18" charset="0"/>
              </a:rPr>
              <a:t>Tableau I </a:t>
            </a:r>
            <a:r>
              <a:rPr lang="fr-FR" sz="2000" dirty="0" smtClean="0">
                <a:solidFill>
                  <a:prstClr val="black"/>
                </a:solidFill>
                <a:latin typeface="Cambria" pitchFamily="18" charset="0"/>
                <a:cs typeface="Times New Roman" pitchFamily="18" charset="0"/>
              </a:rPr>
              <a:t>: </a:t>
            </a:r>
            <a:r>
              <a:rPr lang="fr-FR" sz="2000" b="1" dirty="0" smtClean="0">
                <a:solidFill>
                  <a:prstClr val="black"/>
                </a:solidFill>
                <a:latin typeface="Cambria" pitchFamily="18" charset="0"/>
                <a:cs typeface="Times New Roman" pitchFamily="18" charset="0"/>
              </a:rPr>
              <a:t>Répartition des prélèvements selon leur origine et la positivité</a:t>
            </a:r>
          </a:p>
          <a:p>
            <a:pPr algn="ctr"/>
            <a:endParaRPr lang="fr-FR" sz="1600" dirty="0">
              <a:solidFill>
                <a:prstClr val="black"/>
              </a:solidFill>
              <a:latin typeface="Cambria" pitchFamily="18" charset="0"/>
            </a:endParaRPr>
          </a:p>
        </p:txBody>
      </p:sp>
      <p:graphicFrame>
        <p:nvGraphicFramePr>
          <p:cNvPr id="5" name="Espace réservé du contenu 3"/>
          <p:cNvGraphicFramePr>
            <a:graphicFrameLocks noGrp="1"/>
          </p:cNvGraphicFramePr>
          <p:nvPr>
            <p:ph idx="1"/>
            <p:extLst>
              <p:ext uri="{D42A27DB-BD31-4B8C-83A1-F6EECF244321}">
                <p14:modId xmlns:p14="http://schemas.microsoft.com/office/powerpoint/2010/main" val="400562366"/>
              </p:ext>
            </p:extLst>
          </p:nvPr>
        </p:nvGraphicFramePr>
        <p:xfrm>
          <a:off x="704850" y="2247370"/>
          <a:ext cx="7554789" cy="4125219"/>
        </p:xfrm>
        <a:graphic>
          <a:graphicData uri="http://schemas.openxmlformats.org/drawingml/2006/table">
            <a:tbl>
              <a:tblPr firstRow="1" firstCol="1">
                <a:tableStyleId>{5940675A-B579-460E-94D1-54222C63F5DA}</a:tableStyleId>
              </a:tblPr>
              <a:tblGrid>
                <a:gridCol w="2518263"/>
                <a:gridCol w="2518263"/>
                <a:gridCol w="2518263"/>
              </a:tblGrid>
              <a:tr h="360000">
                <a:tc>
                  <a:txBody>
                    <a:bodyPr/>
                    <a:lstStyle/>
                    <a:p>
                      <a:pPr algn="ctr">
                        <a:lnSpc>
                          <a:spcPct val="100000"/>
                        </a:lnSpc>
                        <a:spcAft>
                          <a:spcPts val="0"/>
                        </a:spcAft>
                      </a:pPr>
                      <a:r>
                        <a:rPr lang="fr-FR" sz="1600" b="1" dirty="0" smtClean="0">
                          <a:effectLst/>
                          <a:latin typeface="Times New Roman" pitchFamily="18" charset="0"/>
                          <a:cs typeface="Times New Roman" pitchFamily="18" charset="0"/>
                        </a:rPr>
                        <a:t>Antibiotiques</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smtClean="0">
                          <a:effectLst/>
                          <a:latin typeface="Times New Roman" pitchFamily="18" charset="0"/>
                          <a:cs typeface="Times New Roman" pitchFamily="18" charset="0"/>
                        </a:rPr>
                        <a:t>N</a:t>
                      </a:r>
                      <a:endParaRPr lang="fr-FR" sz="1600" b="1" dirty="0">
                        <a:solidFill>
                          <a:srgbClr val="000000"/>
                        </a:solidFill>
                        <a:effectLst/>
                        <a:latin typeface="Times New Roman" pitchFamily="18" charset="0"/>
                        <a:ea typeface="Calibri"/>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smtClean="0">
                          <a:effectLst/>
                          <a:latin typeface="Times New Roman" pitchFamily="18" charset="0"/>
                          <a:cs typeface="Times New Roman" pitchFamily="18" charset="0"/>
                        </a:rPr>
                        <a:t>Pourcentage (%)</a:t>
                      </a:r>
                      <a:endParaRPr lang="fr-FR" sz="1600" b="1" dirty="0">
                        <a:solidFill>
                          <a:srgbClr val="000000"/>
                        </a:solidFill>
                        <a:effectLst/>
                        <a:latin typeface="Times New Roman" pitchFamily="18" charset="0"/>
                        <a:ea typeface="Calibri"/>
                        <a:cs typeface="Times New Roman" pitchFamily="18"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fr-FR" sz="1600" b="1" dirty="0">
                          <a:effectLst/>
                          <a:latin typeface="Times New Roman" pitchFamily="18" charset="0"/>
                          <a:cs typeface="Times New Roman" pitchFamily="18" charset="0"/>
                        </a:rPr>
                        <a:t> Pénicilline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a:effectLst/>
                          <a:latin typeface="Times New Roman" pitchFamily="18" charset="0"/>
                          <a:cs typeface="Times New Roman" pitchFamily="18" charset="0"/>
                        </a:rPr>
                        <a:t>100</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a:effectLst/>
                          <a:latin typeface="Times New Roman" pitchFamily="18" charset="0"/>
                          <a:cs typeface="Times New Roman" pitchFamily="18" charset="0"/>
                        </a:rPr>
                        <a:t>100</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en-US" sz="1600" b="1" dirty="0" err="1">
                          <a:effectLst/>
                          <a:latin typeface="Times New Roman" pitchFamily="18" charset="0"/>
                          <a:cs typeface="Times New Roman" pitchFamily="18" charset="0"/>
                        </a:rPr>
                        <a:t>Céfoxitine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600" b="1">
                          <a:effectLst/>
                          <a:latin typeface="Times New Roman" pitchFamily="18" charset="0"/>
                          <a:cs typeface="Times New Roman" pitchFamily="18" charset="0"/>
                        </a:rPr>
                        <a:t>18</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600" b="1" dirty="0" smtClean="0">
                          <a:effectLst/>
                          <a:latin typeface="Times New Roman" pitchFamily="18" charset="0"/>
                          <a:cs typeface="Times New Roman" pitchFamily="18" charset="0"/>
                        </a:rPr>
                        <a:t>64,3</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en-US" sz="1600" b="1" dirty="0" err="1">
                          <a:effectLst/>
                          <a:latin typeface="Times New Roman" pitchFamily="18" charset="0"/>
                          <a:cs typeface="Times New Roman" pitchFamily="18" charset="0"/>
                        </a:rPr>
                        <a:t>Gentamycine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600" b="1">
                          <a:effectLst/>
                          <a:latin typeface="Times New Roman" pitchFamily="18" charset="0"/>
                          <a:cs typeface="Times New Roman" pitchFamily="18" charset="0"/>
                        </a:rPr>
                        <a:t>12</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600" b="1">
                          <a:effectLst/>
                          <a:latin typeface="Times New Roman" pitchFamily="18" charset="0"/>
                          <a:cs typeface="Times New Roman" pitchFamily="18" charset="0"/>
                        </a:rPr>
                        <a:t>42,9</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en-US" sz="1600" b="1" dirty="0" err="1">
                          <a:effectLst/>
                          <a:latin typeface="Times New Roman" pitchFamily="18" charset="0"/>
                          <a:cs typeface="Times New Roman" pitchFamily="18" charset="0"/>
                        </a:rPr>
                        <a:t>Spiramycine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600" b="1">
                          <a:effectLst/>
                          <a:latin typeface="Times New Roman" pitchFamily="18" charset="0"/>
                          <a:cs typeface="Times New Roman" pitchFamily="18" charset="0"/>
                        </a:rPr>
                        <a:t>27</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600" b="1" dirty="0">
                          <a:effectLst/>
                          <a:latin typeface="Times New Roman" pitchFamily="18" charset="0"/>
                          <a:cs typeface="Times New Roman" pitchFamily="18" charset="0"/>
                        </a:rPr>
                        <a:t>92,6</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en-US" sz="1600" b="1" dirty="0" err="1">
                          <a:effectLst/>
                          <a:latin typeface="Times New Roman" pitchFamily="18" charset="0"/>
                          <a:cs typeface="Times New Roman" pitchFamily="18" charset="0"/>
                        </a:rPr>
                        <a:t>Erythromycine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600" b="1">
                          <a:effectLst/>
                          <a:latin typeface="Times New Roman" pitchFamily="18" charset="0"/>
                          <a:cs typeface="Times New Roman" pitchFamily="18" charset="0"/>
                        </a:rPr>
                        <a:t>27</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600" b="1">
                          <a:effectLst/>
                          <a:latin typeface="Times New Roman" pitchFamily="18" charset="0"/>
                          <a:cs typeface="Times New Roman" pitchFamily="18" charset="0"/>
                        </a:rPr>
                        <a:t>96,3</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en-US" sz="1600" b="1" dirty="0" err="1">
                          <a:effectLst/>
                          <a:latin typeface="Times New Roman" pitchFamily="18" charset="0"/>
                          <a:cs typeface="Times New Roman" pitchFamily="18" charset="0"/>
                        </a:rPr>
                        <a:t>Pristinamycine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1600" b="1">
                          <a:effectLst/>
                          <a:latin typeface="Times New Roman" pitchFamily="18" charset="0"/>
                          <a:cs typeface="Times New Roman" pitchFamily="18" charset="0"/>
                        </a:rPr>
                        <a:t>1</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a:effectLst/>
                          <a:latin typeface="Times New Roman" pitchFamily="18" charset="0"/>
                          <a:cs typeface="Times New Roman" pitchFamily="18" charset="0"/>
                        </a:rPr>
                        <a:t>3,6</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en-US" sz="1600" b="1" dirty="0" err="1">
                          <a:effectLst/>
                          <a:latin typeface="Times New Roman" pitchFamily="18" charset="0"/>
                          <a:cs typeface="Times New Roman" pitchFamily="18" charset="0"/>
                        </a:rPr>
                        <a:t>Lincomycine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a:effectLst/>
                          <a:latin typeface="Times New Roman" pitchFamily="18" charset="0"/>
                          <a:cs typeface="Times New Roman" pitchFamily="18" charset="0"/>
                        </a:rPr>
                        <a:t>1</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a:effectLst/>
                          <a:latin typeface="Times New Roman" pitchFamily="18" charset="0"/>
                          <a:cs typeface="Times New Roman" pitchFamily="18" charset="0"/>
                        </a:rPr>
                        <a:t>3,6</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fr-FR" sz="1600" b="1" dirty="0" err="1">
                          <a:effectLst/>
                          <a:latin typeface="Times New Roman" pitchFamily="18" charset="0"/>
                          <a:cs typeface="Times New Roman" pitchFamily="18" charset="0"/>
                        </a:rPr>
                        <a:t>Norfloxacine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a:effectLst/>
                          <a:latin typeface="Times New Roman" pitchFamily="18" charset="0"/>
                          <a:cs typeface="Times New Roman" pitchFamily="18" charset="0"/>
                        </a:rPr>
                        <a:t>4</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a:effectLst/>
                          <a:latin typeface="Times New Roman" pitchFamily="18" charset="0"/>
                          <a:cs typeface="Times New Roman" pitchFamily="18" charset="0"/>
                        </a:rPr>
                        <a:t>14,8</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fr-FR" sz="1600" b="1" dirty="0" err="1">
                          <a:effectLst/>
                          <a:latin typeface="Times New Roman" pitchFamily="18" charset="0"/>
                          <a:cs typeface="Times New Roman" pitchFamily="18" charset="0"/>
                        </a:rPr>
                        <a:t>Ofloxacine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a:effectLst/>
                          <a:latin typeface="Times New Roman" pitchFamily="18" charset="0"/>
                          <a:cs typeface="Times New Roman" pitchFamily="18" charset="0"/>
                        </a:rPr>
                        <a:t>3</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a:effectLst/>
                          <a:latin typeface="Times New Roman" pitchFamily="18" charset="0"/>
                          <a:cs typeface="Times New Roman" pitchFamily="18" charset="0"/>
                        </a:rPr>
                        <a:t>11,1</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fr-FR" sz="1600" b="1" dirty="0">
                          <a:effectLst/>
                          <a:latin typeface="Times New Roman" pitchFamily="18" charset="0"/>
                          <a:cs typeface="Times New Roman" pitchFamily="18" charset="0"/>
                        </a:rPr>
                        <a:t>Tétracycline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a:effectLst/>
                          <a:latin typeface="Times New Roman" pitchFamily="18" charset="0"/>
                          <a:cs typeface="Times New Roman" pitchFamily="18" charset="0"/>
                        </a:rPr>
                        <a:t>0</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a:effectLst/>
                          <a:latin typeface="Times New Roman" pitchFamily="18" charset="0"/>
                          <a:cs typeface="Times New Roman" pitchFamily="18" charset="0"/>
                        </a:rPr>
                        <a:t>0</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fr-FR" sz="1600" b="1" dirty="0">
                          <a:effectLst/>
                          <a:latin typeface="Times New Roman" pitchFamily="18" charset="0"/>
                          <a:cs typeface="Times New Roman" pitchFamily="18" charset="0"/>
                        </a:rPr>
                        <a:t>Vancomycine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a:effectLst/>
                          <a:latin typeface="Times New Roman" pitchFamily="18" charset="0"/>
                          <a:cs typeface="Times New Roman" pitchFamily="18" charset="0"/>
                        </a:rPr>
                        <a:t>0</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a:effectLst/>
                          <a:latin typeface="Times New Roman" pitchFamily="18" charset="0"/>
                          <a:cs typeface="Times New Roman" pitchFamily="18" charset="0"/>
                        </a:rPr>
                        <a:t>0</a:t>
                      </a:r>
                      <a:endParaRPr lang="fr-FR" sz="1600" b="1">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fr-FR" sz="1600" b="1" dirty="0" err="1">
                          <a:effectLst/>
                          <a:latin typeface="Times New Roman" pitchFamily="18" charset="0"/>
                          <a:cs typeface="Times New Roman" pitchFamily="18" charset="0"/>
                        </a:rPr>
                        <a:t>Doxycycline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a:effectLst/>
                          <a:latin typeface="Times New Roman" pitchFamily="18" charset="0"/>
                          <a:cs typeface="Times New Roman" pitchFamily="18" charset="0"/>
                        </a:rPr>
                        <a:t>0</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a:effectLst/>
                          <a:latin typeface="Times New Roman" pitchFamily="18" charset="0"/>
                          <a:cs typeface="Times New Roman" pitchFamily="18" charset="0"/>
                        </a:rPr>
                        <a:t>0</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3222">
                <a:tc>
                  <a:txBody>
                    <a:bodyPr/>
                    <a:lstStyle/>
                    <a:p>
                      <a:pPr algn="l">
                        <a:lnSpc>
                          <a:spcPct val="100000"/>
                        </a:lnSpc>
                        <a:spcAft>
                          <a:spcPts val="0"/>
                        </a:spcAft>
                      </a:pPr>
                      <a:r>
                        <a:rPr lang="fr-FR" sz="1600" b="1" dirty="0" err="1">
                          <a:effectLst/>
                          <a:latin typeface="Times New Roman" pitchFamily="18" charset="0"/>
                          <a:cs typeface="Times New Roman" pitchFamily="18" charset="0"/>
                        </a:rPr>
                        <a:t>Tigécycline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a:effectLst/>
                          <a:latin typeface="Times New Roman" pitchFamily="18" charset="0"/>
                          <a:cs typeface="Times New Roman" pitchFamily="18" charset="0"/>
                        </a:rPr>
                        <a:t>0</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a:effectLst/>
                          <a:latin typeface="Times New Roman" pitchFamily="18" charset="0"/>
                          <a:cs typeface="Times New Roman" pitchFamily="18" charset="0"/>
                        </a:rPr>
                        <a:t>0</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3333">
                <a:tc>
                  <a:txBody>
                    <a:bodyPr/>
                    <a:lstStyle/>
                    <a:p>
                      <a:pPr algn="l">
                        <a:lnSpc>
                          <a:spcPct val="100000"/>
                        </a:lnSpc>
                        <a:spcAft>
                          <a:spcPts val="0"/>
                        </a:spcAft>
                      </a:pPr>
                      <a:r>
                        <a:rPr lang="fr-FR" sz="1600" b="1" dirty="0">
                          <a:effectLst/>
                          <a:latin typeface="Times New Roman" pitchFamily="18" charset="0"/>
                          <a:cs typeface="Times New Roman" pitchFamily="18" charset="0"/>
                        </a:rPr>
                        <a:t>Acide fusidique</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a:effectLst/>
                          <a:latin typeface="Times New Roman" pitchFamily="18" charset="0"/>
                          <a:cs typeface="Times New Roman" pitchFamily="18" charset="0"/>
                        </a:rPr>
                        <a:t>0</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fr-FR" sz="1600" b="1" dirty="0">
                          <a:effectLst/>
                          <a:latin typeface="Times New Roman" pitchFamily="18" charset="0"/>
                          <a:cs typeface="Times New Roman" pitchFamily="18" charset="0"/>
                        </a:rPr>
                        <a:t>0</a:t>
                      </a:r>
                      <a:endParaRPr lang="fr-FR" sz="1600" b="1" dirty="0">
                        <a:solidFill>
                          <a:srgbClr val="000000"/>
                        </a:solidFill>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Résultats (3/5) </a:t>
            </a:r>
            <a:r>
              <a:rPr lang="fr-FR" b="1" i="1" dirty="0" smtClean="0">
                <a:solidFill>
                  <a:srgbClr val="0070C0"/>
                </a:solidFill>
              </a:rPr>
              <a:t/>
            </a:r>
            <a:br>
              <a:rPr lang="fr-FR" b="1" i="1" dirty="0" smtClean="0">
                <a:solidFill>
                  <a:srgbClr val="0070C0"/>
                </a:solidFill>
              </a:rPr>
            </a:br>
            <a:r>
              <a:rPr lang="fr-FR" b="1" i="1" dirty="0" smtClean="0">
                <a:solidFill>
                  <a:schemeClr val="tx1"/>
                </a:solidFill>
              </a:rPr>
              <a:t>(Profil de résistance aux ATB)</a:t>
            </a:r>
            <a:endParaRPr lang="fr-FR" b="1" i="1" dirty="0">
              <a:solidFill>
                <a:schemeClr val="tx1"/>
              </a:solidFill>
            </a:endParaRPr>
          </a:p>
        </p:txBody>
      </p:sp>
      <p:sp>
        <p:nvSpPr>
          <p:cNvPr id="6" name="ZoneTexte 5"/>
          <p:cNvSpPr txBox="1"/>
          <p:nvPr/>
        </p:nvSpPr>
        <p:spPr>
          <a:xfrm>
            <a:off x="0" y="1809751"/>
            <a:ext cx="9144000" cy="707886"/>
          </a:xfrm>
          <a:prstGeom prst="rect">
            <a:avLst/>
          </a:prstGeom>
          <a:noFill/>
        </p:spPr>
        <p:txBody>
          <a:bodyPr wrap="square" rtlCol="0">
            <a:spAutoFit/>
          </a:bodyPr>
          <a:lstStyle/>
          <a:p>
            <a:pPr lvl="0" fontAlgn="base">
              <a:spcBef>
                <a:spcPct val="0"/>
              </a:spcBef>
              <a:spcAft>
                <a:spcPct val="0"/>
              </a:spcAft>
            </a:pPr>
            <a:r>
              <a:rPr lang="fr-FR" sz="2000" b="1" i="1" u="sng" dirty="0" smtClean="0">
                <a:solidFill>
                  <a:prstClr val="black"/>
                </a:solidFill>
                <a:latin typeface="Cambria" pitchFamily="18" charset="0"/>
                <a:cs typeface="Times New Roman" pitchFamily="18" charset="0"/>
              </a:rPr>
              <a:t>Tableau II</a:t>
            </a:r>
            <a:r>
              <a:rPr lang="fr-FR" sz="2000" dirty="0" smtClean="0">
                <a:solidFill>
                  <a:prstClr val="black"/>
                </a:solidFill>
                <a:latin typeface="Cambria" pitchFamily="18" charset="0"/>
                <a:cs typeface="Times New Roman" pitchFamily="18" charset="0"/>
              </a:rPr>
              <a:t>: </a:t>
            </a:r>
            <a:r>
              <a:rPr lang="fr-FR" altLang="fr-FR" sz="2400" dirty="0">
                <a:solidFill>
                  <a:prstClr val="black"/>
                </a:solidFill>
                <a:latin typeface="Times New Roman" panose="02020603050405020304" pitchFamily="18" charset="0"/>
                <a:ea typeface="Calibri" pitchFamily="34" charset="0"/>
                <a:cs typeface="Times New Roman" panose="02020603050405020304" pitchFamily="18" charset="0"/>
              </a:rPr>
              <a:t>SARM versus SASM vis-à-vis de la Gentamicine</a:t>
            </a:r>
            <a:endParaRPr lang="fr-FR" altLang="fr-FR" sz="2400" dirty="0">
              <a:solidFill>
                <a:prstClr val="black"/>
              </a:solidFill>
              <a:latin typeface="Times New Roman" panose="02020603050405020304" pitchFamily="18" charset="0"/>
              <a:cs typeface="Times New Roman" panose="02020603050405020304" pitchFamily="18" charset="0"/>
            </a:endParaRPr>
          </a:p>
          <a:p>
            <a:pPr algn="ctr"/>
            <a:endParaRPr lang="fr-FR" sz="1600" dirty="0">
              <a:solidFill>
                <a:prstClr val="black"/>
              </a:solidFill>
              <a:latin typeface="Cambria" pitchFamily="18" charset="0"/>
            </a:endParaRPr>
          </a:p>
        </p:txBody>
      </p:sp>
      <p:graphicFrame>
        <p:nvGraphicFramePr>
          <p:cNvPr id="8" name="Espace réservé du contenu 3"/>
          <p:cNvGraphicFramePr>
            <a:graphicFrameLocks noGrp="1"/>
          </p:cNvGraphicFramePr>
          <p:nvPr>
            <p:ph idx="1"/>
            <p:extLst>
              <p:ext uri="{D42A27DB-BD31-4B8C-83A1-F6EECF244321}">
                <p14:modId xmlns:p14="http://schemas.microsoft.com/office/powerpoint/2010/main" val="4000056552"/>
              </p:ext>
            </p:extLst>
          </p:nvPr>
        </p:nvGraphicFramePr>
        <p:xfrm>
          <a:off x="539552" y="2564904"/>
          <a:ext cx="8136904" cy="2124134"/>
        </p:xfrm>
        <a:graphic>
          <a:graphicData uri="http://schemas.openxmlformats.org/drawingml/2006/table">
            <a:tbl>
              <a:tblPr firstRow="1" firstCol="1" bandRow="1"/>
              <a:tblGrid>
                <a:gridCol w="3530306"/>
                <a:gridCol w="1919170"/>
                <a:gridCol w="2573364"/>
                <a:gridCol w="114064"/>
              </a:tblGrid>
              <a:tr h="576065">
                <a:tc>
                  <a:txBody>
                    <a:bodyPr/>
                    <a:lstStyle/>
                    <a:p>
                      <a:pPr algn="just">
                        <a:lnSpc>
                          <a:spcPct val="150000"/>
                        </a:lnSpc>
                        <a:spcAft>
                          <a:spcPts val="0"/>
                        </a:spcAft>
                      </a:pPr>
                      <a:r>
                        <a:rPr lang="fr-FR" sz="2000" b="1" dirty="0">
                          <a:effectLst/>
                          <a:latin typeface="Times New Roman"/>
                          <a:ea typeface="Calibri"/>
                          <a:cs typeface="Times New Roman"/>
                        </a:rPr>
                        <a:t> </a:t>
                      </a:r>
                      <a:endParaRPr lang="fr-FR" sz="2000" dirty="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fr-FR" sz="2000" b="1" dirty="0">
                          <a:effectLst/>
                          <a:latin typeface="Times New Roman"/>
                          <a:ea typeface="Calibri"/>
                          <a:cs typeface="Times New Roman"/>
                        </a:rPr>
                        <a:t>Souches GE sensibles</a:t>
                      </a:r>
                      <a:endParaRPr lang="fr-FR" sz="2000" dirty="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fr-FR" sz="2000" b="1" dirty="0">
                          <a:effectLst/>
                          <a:latin typeface="Times New Roman"/>
                          <a:ea typeface="Calibri"/>
                          <a:cs typeface="Times New Roman"/>
                        </a:rPr>
                        <a:t>Souches GE résistantes</a:t>
                      </a:r>
                      <a:endParaRPr lang="fr-FR" sz="2000" dirty="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fr-FR" sz="2000" dirty="0">
                          <a:effectLst/>
                          <a:latin typeface="Times New Roman"/>
                          <a:ea typeface="Calibri"/>
                          <a:cs typeface="Times New Roman"/>
                        </a:rPr>
                        <a:t> </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4867">
                <a:tc>
                  <a:txBody>
                    <a:bodyPr/>
                    <a:lstStyle/>
                    <a:p>
                      <a:pPr algn="just">
                        <a:lnSpc>
                          <a:spcPct val="150000"/>
                        </a:lnSpc>
                        <a:spcAft>
                          <a:spcPts val="0"/>
                        </a:spcAft>
                      </a:pPr>
                      <a:r>
                        <a:rPr lang="fr-FR" sz="2000" b="1" dirty="0">
                          <a:effectLst/>
                          <a:latin typeface="Times New Roman"/>
                          <a:ea typeface="Calibri"/>
                          <a:cs typeface="Times New Roman"/>
                        </a:rPr>
                        <a:t>Souches SASM</a:t>
                      </a:r>
                      <a:endParaRPr lang="fr-FR" sz="2000" dirty="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fr-FR" sz="2000" b="1" dirty="0">
                          <a:effectLst/>
                          <a:latin typeface="Times New Roman"/>
                          <a:ea typeface="Calibri"/>
                          <a:cs typeface="Times New Roman"/>
                        </a:rPr>
                        <a:t>08</a:t>
                      </a:r>
                      <a:endParaRPr lang="fr-FR" sz="2000" dirty="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fr-FR" sz="2000" b="1">
                          <a:effectLst/>
                          <a:latin typeface="Times New Roman"/>
                          <a:ea typeface="Calibri"/>
                          <a:cs typeface="Times New Roman"/>
                        </a:rPr>
                        <a:t>02</a:t>
                      </a:r>
                      <a:endParaRPr lang="fr-FR" sz="200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fr-FR" sz="2000">
                          <a:effectLst/>
                          <a:latin typeface="Times New Roman"/>
                          <a:ea typeface="Calibri"/>
                          <a:cs typeface="Times New Roman"/>
                        </a:rPr>
                        <a:t> </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604867">
                <a:tc>
                  <a:txBody>
                    <a:bodyPr/>
                    <a:lstStyle/>
                    <a:p>
                      <a:pPr algn="just">
                        <a:lnSpc>
                          <a:spcPct val="150000"/>
                        </a:lnSpc>
                        <a:spcAft>
                          <a:spcPts val="0"/>
                        </a:spcAft>
                      </a:pPr>
                      <a:r>
                        <a:rPr lang="fr-FR" sz="2000" b="1" dirty="0">
                          <a:effectLst/>
                          <a:latin typeface="Times New Roman"/>
                          <a:ea typeface="Calibri"/>
                          <a:cs typeface="Times New Roman"/>
                        </a:rPr>
                        <a:t>Souches SARM</a:t>
                      </a:r>
                      <a:endParaRPr lang="fr-FR" sz="2000" dirty="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fr-FR" sz="2000" b="1" dirty="0">
                          <a:effectLst/>
                          <a:latin typeface="Times New Roman"/>
                          <a:ea typeface="Calibri"/>
                          <a:cs typeface="Times New Roman"/>
                        </a:rPr>
                        <a:t>06</a:t>
                      </a:r>
                      <a:endParaRPr lang="fr-FR" sz="2000" dirty="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fr-FR" sz="2000" b="1" dirty="0">
                          <a:effectLst/>
                          <a:latin typeface="Times New Roman"/>
                          <a:ea typeface="Calibri"/>
                          <a:cs typeface="Times New Roman"/>
                        </a:rPr>
                        <a:t>12</a:t>
                      </a:r>
                      <a:endParaRPr lang="fr-FR" sz="2000" dirty="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fr-FR" sz="2000" dirty="0">
                          <a:effectLst/>
                          <a:latin typeface="Times New Roman"/>
                          <a:ea typeface="Calibri"/>
                          <a:cs typeface="Times New Roman"/>
                        </a:rPr>
                        <a:t> </a:t>
                      </a:r>
                    </a:p>
                  </a:txBody>
                  <a:tcPr marL="0" marR="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ectangle 2"/>
          <p:cNvSpPr/>
          <p:nvPr/>
        </p:nvSpPr>
        <p:spPr>
          <a:xfrm>
            <a:off x="2114551" y="5543550"/>
            <a:ext cx="2457449" cy="461665"/>
          </a:xfrm>
          <a:prstGeom prst="rect">
            <a:avLst/>
          </a:prstGeom>
        </p:spPr>
        <p:txBody>
          <a:bodyPr wrap="square">
            <a:spAutoFit/>
          </a:bodyPr>
          <a:lstStyle/>
          <a:p>
            <a:r>
              <a:rPr lang="fr-FR" sz="2400" dirty="0">
                <a:solidFill>
                  <a:srgbClr val="FF0000"/>
                </a:solidFill>
                <a:latin typeface="Times New Roman"/>
                <a:ea typeface="Calibri"/>
              </a:rPr>
              <a:t>r=0.71</a:t>
            </a:r>
            <a:endParaRPr lang="fr-FR" sz="2400" dirty="0">
              <a:solidFill>
                <a:srgbClr val="FF0000"/>
              </a:solidFill>
            </a:endParaRP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6604"/>
            <a:ext cx="9144000" cy="1450757"/>
          </a:xfrm>
        </p:spPr>
        <p:txBody>
          <a:bodyPr>
            <a:normAutofit fontScale="90000"/>
          </a:bodyPr>
          <a:lstStyle/>
          <a:p>
            <a:pPr algn="ctr"/>
            <a:r>
              <a:rPr lang="fr-FR" b="1" i="1" dirty="0" smtClean="0">
                <a:solidFill>
                  <a:srgbClr val="0070C0"/>
                </a:solidFill>
              </a:rPr>
              <a:t>Résultats </a:t>
            </a:r>
            <a:r>
              <a:rPr lang="fr-FR" b="1" i="1" dirty="0" smtClean="0">
                <a:solidFill>
                  <a:srgbClr val="0070C0"/>
                </a:solidFill>
              </a:rPr>
              <a:t>(4/5)</a:t>
            </a:r>
            <a:r>
              <a:rPr lang="fr-FR" b="1" i="1" dirty="0" smtClean="0">
                <a:solidFill>
                  <a:srgbClr val="0070C0"/>
                </a:solidFill>
              </a:rPr>
              <a:t/>
            </a:r>
            <a:br>
              <a:rPr lang="fr-FR" b="1" i="1" dirty="0" smtClean="0">
                <a:solidFill>
                  <a:srgbClr val="0070C0"/>
                </a:solidFill>
              </a:rPr>
            </a:br>
            <a:r>
              <a:rPr lang="fr-FR" b="1" i="1" dirty="0" smtClean="0">
                <a:solidFill>
                  <a:schemeClr val="tx1"/>
                </a:solidFill>
              </a:rPr>
              <a:t>(Profil de résistance aux métaux lourds)</a:t>
            </a:r>
            <a:endParaRPr lang="fr-FR" b="1" i="1" dirty="0">
              <a:solidFill>
                <a:schemeClr val="tx1"/>
              </a:solidFill>
            </a:endParaRPr>
          </a:p>
        </p:txBody>
      </p:sp>
      <p:sp>
        <p:nvSpPr>
          <p:cNvPr id="6" name="ZoneTexte 5"/>
          <p:cNvSpPr txBox="1"/>
          <p:nvPr/>
        </p:nvSpPr>
        <p:spPr>
          <a:xfrm>
            <a:off x="0" y="1809751"/>
            <a:ext cx="9144000" cy="400110"/>
          </a:xfrm>
          <a:prstGeom prst="rect">
            <a:avLst/>
          </a:prstGeom>
          <a:noFill/>
        </p:spPr>
        <p:txBody>
          <a:bodyPr wrap="square" rtlCol="0">
            <a:spAutoFit/>
          </a:bodyPr>
          <a:lstStyle/>
          <a:p>
            <a:pPr algn="ctr"/>
            <a:r>
              <a:rPr lang="fr-FR" sz="2000" b="1" i="1" u="sng" dirty="0" smtClean="0">
                <a:solidFill>
                  <a:prstClr val="black"/>
                </a:solidFill>
                <a:latin typeface="Cambria" pitchFamily="18" charset="0"/>
                <a:cs typeface="Times New Roman" pitchFamily="18" charset="0"/>
              </a:rPr>
              <a:t>Tableau III</a:t>
            </a:r>
            <a:r>
              <a:rPr lang="fr-FR" sz="2000" dirty="0" smtClean="0">
                <a:solidFill>
                  <a:prstClr val="black"/>
                </a:solidFill>
                <a:latin typeface="Cambria" pitchFamily="18" charset="0"/>
                <a:cs typeface="Times New Roman" pitchFamily="18" charset="0"/>
              </a:rPr>
              <a:t>: </a:t>
            </a:r>
            <a:r>
              <a:rPr lang="fr-FR" sz="2000" b="1" dirty="0" smtClean="0">
                <a:solidFill>
                  <a:prstClr val="black"/>
                </a:solidFill>
                <a:latin typeface="Cambria" pitchFamily="18" charset="0"/>
                <a:cs typeface="Times New Roman" pitchFamily="18" charset="0"/>
              </a:rPr>
              <a:t>Sensibilité des souches de </a:t>
            </a:r>
            <a:r>
              <a:rPr lang="fr-FR" sz="2000" b="1" i="1" dirty="0" smtClean="0">
                <a:solidFill>
                  <a:prstClr val="black"/>
                </a:solidFill>
                <a:latin typeface="Cambria" pitchFamily="18" charset="0"/>
                <a:cs typeface="Times New Roman" pitchFamily="18" charset="0"/>
              </a:rPr>
              <a:t>S. aureus </a:t>
            </a:r>
            <a:r>
              <a:rPr lang="fr-FR" sz="2000" b="1" dirty="0" smtClean="0">
                <a:solidFill>
                  <a:prstClr val="black"/>
                </a:solidFill>
                <a:latin typeface="Cambria" pitchFamily="18" charset="0"/>
                <a:cs typeface="Times New Roman" pitchFamily="18" charset="0"/>
              </a:rPr>
              <a:t>au Nitrate d’argent </a:t>
            </a:r>
            <a:endParaRPr lang="fr-FR" sz="1600" dirty="0">
              <a:solidFill>
                <a:prstClr val="black"/>
              </a:solidFill>
              <a:latin typeface="Cambria" pitchFamily="18" charset="0"/>
            </a:endParaRPr>
          </a:p>
        </p:txBody>
      </p:sp>
      <p:graphicFrame>
        <p:nvGraphicFramePr>
          <p:cNvPr id="7" name="Tableau 6"/>
          <p:cNvGraphicFramePr>
            <a:graphicFrameLocks noGrp="1"/>
          </p:cNvGraphicFramePr>
          <p:nvPr/>
        </p:nvGraphicFramePr>
        <p:xfrm>
          <a:off x="247650" y="2406650"/>
          <a:ext cx="8439152" cy="3098802"/>
        </p:xfrm>
        <a:graphic>
          <a:graphicData uri="http://schemas.openxmlformats.org/drawingml/2006/table">
            <a:tbl>
              <a:tblPr firstRow="1" bandRow="1">
                <a:tableStyleId>{5940675A-B579-460E-94D1-54222C63F5DA}</a:tableStyleId>
              </a:tblPr>
              <a:tblGrid>
                <a:gridCol w="2109788"/>
                <a:gridCol w="2109788"/>
                <a:gridCol w="2109788"/>
                <a:gridCol w="2109788"/>
              </a:tblGrid>
              <a:tr h="516467">
                <a:tc>
                  <a:txBody>
                    <a:bodyPr/>
                    <a:lstStyle/>
                    <a:p>
                      <a:r>
                        <a:rPr lang="fr-FR" b="1" dirty="0" smtClean="0">
                          <a:latin typeface="Times New Roman" pitchFamily="18" charset="0"/>
                          <a:cs typeface="Times New Roman" pitchFamily="18" charset="0"/>
                        </a:rPr>
                        <a:t>Métaux lourds</a:t>
                      </a:r>
                      <a:endParaRPr lang="fr-FR" b="1" dirty="0">
                        <a:latin typeface="Times New Roman" pitchFamily="18" charset="0"/>
                        <a:cs typeface="Times New Roman" pitchFamily="18"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Dilutions</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Croissance  % (n)</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 Inhibition %(n)</a:t>
                      </a:r>
                      <a:endParaRPr lang="fr-FR" b="1" dirty="0">
                        <a:latin typeface="Times New Roman" pitchFamily="18" charset="0"/>
                        <a:cs typeface="Times New Roman"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6467">
                <a:tc rowSpan="5">
                  <a:txBody>
                    <a:bodyPr/>
                    <a:lstStyle/>
                    <a:p>
                      <a:pPr algn="ctr"/>
                      <a:r>
                        <a:rPr lang="en-US" sz="1800" b="1" kern="1200" dirty="0" smtClean="0">
                          <a:solidFill>
                            <a:schemeClr val="tx1"/>
                          </a:solidFill>
                          <a:latin typeface="Times New Roman" pitchFamily="18" charset="0"/>
                          <a:ea typeface="+mn-ea"/>
                          <a:cs typeface="Times New Roman" pitchFamily="18" charset="0"/>
                        </a:rPr>
                        <a:t>Nitrate </a:t>
                      </a:r>
                      <a:r>
                        <a:rPr lang="en-US" sz="1800" b="1" kern="1200" dirty="0" err="1" smtClean="0">
                          <a:solidFill>
                            <a:schemeClr val="tx1"/>
                          </a:solidFill>
                          <a:latin typeface="Times New Roman" pitchFamily="18" charset="0"/>
                          <a:ea typeface="+mn-ea"/>
                          <a:cs typeface="Times New Roman" pitchFamily="18" charset="0"/>
                        </a:rPr>
                        <a:t>d’argent</a:t>
                      </a:r>
                      <a:r>
                        <a:rPr lang="en-US" sz="1800" b="1" kern="1200" dirty="0" smtClean="0">
                          <a:solidFill>
                            <a:schemeClr val="tx1"/>
                          </a:solidFill>
                          <a:latin typeface="Times New Roman" pitchFamily="18" charset="0"/>
                          <a:ea typeface="+mn-ea"/>
                          <a:cs typeface="Times New Roman" pitchFamily="18" charset="0"/>
                        </a:rPr>
                        <a:t>  </a:t>
                      </a:r>
                      <a:endParaRPr lang="fr-FR" sz="1800" b="1" kern="1200" dirty="0" smtClean="0">
                        <a:solidFill>
                          <a:schemeClr val="tx1"/>
                        </a:solidFill>
                        <a:latin typeface="Times New Roman" pitchFamily="18" charset="0"/>
                        <a:ea typeface="+mn-ea"/>
                        <a:cs typeface="Times New Roman" pitchFamily="18" charset="0"/>
                      </a:endParaRPr>
                    </a:p>
                    <a:p>
                      <a:pPr algn="ctr"/>
                      <a:r>
                        <a:rPr lang="en-US" sz="1800" b="1" kern="1200" dirty="0" smtClean="0">
                          <a:solidFill>
                            <a:schemeClr val="tx1"/>
                          </a:solidFill>
                          <a:latin typeface="Times New Roman" pitchFamily="18" charset="0"/>
                          <a:ea typeface="+mn-ea"/>
                          <a:cs typeface="Times New Roman" pitchFamily="18" charset="0"/>
                        </a:rPr>
                        <a:t>      </a:t>
                      </a:r>
                    </a:p>
                    <a:p>
                      <a:pPr algn="ctr"/>
                      <a:r>
                        <a:rPr lang="en-US" sz="1800" b="1" kern="1200" dirty="0" smtClean="0">
                          <a:solidFill>
                            <a:schemeClr val="tx1"/>
                          </a:solidFill>
                          <a:latin typeface="Times New Roman" pitchFamily="18" charset="0"/>
                          <a:ea typeface="+mn-ea"/>
                          <a:cs typeface="Times New Roman" pitchFamily="18" charset="0"/>
                        </a:rPr>
                        <a:t>(AgNO</a:t>
                      </a:r>
                      <a:r>
                        <a:rPr lang="en-US" sz="1800" b="1" kern="1200" baseline="-25000" dirty="0" smtClean="0">
                          <a:solidFill>
                            <a:schemeClr val="tx1"/>
                          </a:solidFill>
                          <a:latin typeface="Times New Roman" pitchFamily="18" charset="0"/>
                          <a:ea typeface="+mn-ea"/>
                          <a:cs typeface="Times New Roman" pitchFamily="18" charset="0"/>
                        </a:rPr>
                        <a:t>3</a:t>
                      </a:r>
                      <a:r>
                        <a:rPr lang="en-US" sz="1800" b="1" kern="1200" dirty="0" smtClean="0">
                          <a:solidFill>
                            <a:schemeClr val="tx1"/>
                          </a:solidFill>
                          <a:latin typeface="Times New Roman" pitchFamily="18" charset="0"/>
                          <a:ea typeface="+mn-ea"/>
                          <a:cs typeface="Times New Roman" pitchFamily="18" charset="0"/>
                        </a:rPr>
                        <a:t>)</a:t>
                      </a:r>
                      <a:endParaRPr lang="fr-FR" b="1" dirty="0">
                        <a:latin typeface="Times New Roman" pitchFamily="18" charset="0"/>
                        <a:cs typeface="Times New Roman" pitchFamily="18"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20 </a:t>
                      </a:r>
                      <a:r>
                        <a:rPr lang="fr-FR" b="1" dirty="0" err="1" smtClean="0">
                          <a:latin typeface="Times New Roman" pitchFamily="18" charset="0"/>
                          <a:cs typeface="Times New Roman" pitchFamily="18" charset="0"/>
                        </a:rPr>
                        <a:t>mM</a:t>
                      </a:r>
                      <a:r>
                        <a:rPr lang="fr-FR" b="1" dirty="0" smtClean="0">
                          <a:latin typeface="Times New Roman" pitchFamily="18" charset="0"/>
                          <a:cs typeface="Times New Roman" pitchFamily="18" charset="0"/>
                        </a:rPr>
                        <a:t>/L</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0% (n</a:t>
                      </a:r>
                      <a:r>
                        <a:rPr lang="fr-FR" b="1" baseline="0" dirty="0" smtClean="0">
                          <a:latin typeface="Times New Roman" pitchFamily="18" charset="0"/>
                          <a:cs typeface="Times New Roman" pitchFamily="18" charset="0"/>
                        </a:rPr>
                        <a:t> = 0)</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100% (n = 28)</a:t>
                      </a:r>
                      <a:endParaRPr lang="fr-FR" b="1" dirty="0">
                        <a:latin typeface="Times New Roman" pitchFamily="18" charset="0"/>
                        <a:cs typeface="Times New Roman"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6467">
                <a:tc vMerge="1">
                  <a:txBody>
                    <a:bodyPr/>
                    <a:lstStyle/>
                    <a:p>
                      <a:endParaRPr lang="fr-FR" dirty="0"/>
                    </a:p>
                  </a:txBody>
                  <a:tcPr/>
                </a:tc>
                <a:tc>
                  <a:txBody>
                    <a:bodyPr/>
                    <a:lstStyle/>
                    <a:p>
                      <a:pPr algn="ctr"/>
                      <a:r>
                        <a:rPr lang="fr-FR" b="1" dirty="0" smtClean="0">
                          <a:latin typeface="Times New Roman" pitchFamily="18" charset="0"/>
                          <a:cs typeface="Times New Roman" pitchFamily="18" charset="0"/>
                        </a:rPr>
                        <a:t>10 </a:t>
                      </a:r>
                      <a:r>
                        <a:rPr lang="fr-FR" b="1" dirty="0" err="1" smtClean="0">
                          <a:latin typeface="Times New Roman" pitchFamily="18" charset="0"/>
                          <a:cs typeface="Times New Roman" pitchFamily="18" charset="0"/>
                        </a:rPr>
                        <a:t>mM</a:t>
                      </a:r>
                      <a:r>
                        <a:rPr lang="fr-FR" b="1" dirty="0" smtClean="0">
                          <a:latin typeface="Times New Roman" pitchFamily="18" charset="0"/>
                          <a:cs typeface="Times New Roman" pitchFamily="18" charset="0"/>
                        </a:rPr>
                        <a:t>/L</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smtClean="0">
                          <a:latin typeface="Times New Roman" pitchFamily="18" charset="0"/>
                          <a:cs typeface="Times New Roman" pitchFamily="18" charset="0"/>
                        </a:rPr>
                        <a:t>0% (n</a:t>
                      </a:r>
                      <a:r>
                        <a:rPr lang="fr-FR" b="1" baseline="0" smtClean="0">
                          <a:latin typeface="Times New Roman" pitchFamily="18" charset="0"/>
                          <a:cs typeface="Times New Roman" pitchFamily="18" charset="0"/>
                        </a:rPr>
                        <a:t> = 0)</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smtClean="0">
                          <a:latin typeface="Times New Roman" pitchFamily="18" charset="0"/>
                          <a:cs typeface="Times New Roman" pitchFamily="18" charset="0"/>
                        </a:rPr>
                        <a:t>100% (n = 28)</a:t>
                      </a:r>
                      <a:endParaRPr lang="fr-FR" b="1" dirty="0">
                        <a:latin typeface="Times New Roman" pitchFamily="18" charset="0"/>
                        <a:cs typeface="Times New Roman"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6467">
                <a:tc vMerge="1">
                  <a:txBody>
                    <a:bodyPr/>
                    <a:lstStyle/>
                    <a:p>
                      <a:endParaRPr lang="fr-FR" dirty="0"/>
                    </a:p>
                  </a:txBody>
                  <a:tcPr/>
                </a:tc>
                <a:tc>
                  <a:txBody>
                    <a:bodyPr/>
                    <a:lstStyle/>
                    <a:p>
                      <a:pPr algn="ctr"/>
                      <a:r>
                        <a:rPr lang="fr-FR" b="1" dirty="0" smtClean="0">
                          <a:latin typeface="Times New Roman" pitchFamily="18" charset="0"/>
                          <a:cs typeface="Times New Roman" pitchFamily="18" charset="0"/>
                        </a:rPr>
                        <a:t>5 </a:t>
                      </a:r>
                      <a:r>
                        <a:rPr lang="fr-FR" b="1" dirty="0" err="1" smtClean="0">
                          <a:latin typeface="Times New Roman" pitchFamily="18" charset="0"/>
                          <a:cs typeface="Times New Roman" pitchFamily="18" charset="0"/>
                        </a:rPr>
                        <a:t>mM</a:t>
                      </a:r>
                      <a:r>
                        <a:rPr lang="fr-FR" b="1" dirty="0" smtClean="0">
                          <a:latin typeface="Times New Roman" pitchFamily="18" charset="0"/>
                          <a:cs typeface="Times New Roman" pitchFamily="18" charset="0"/>
                        </a:rPr>
                        <a:t>/L</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smtClean="0">
                          <a:latin typeface="Times New Roman" pitchFamily="18" charset="0"/>
                          <a:cs typeface="Times New Roman" pitchFamily="18" charset="0"/>
                        </a:rPr>
                        <a:t>0% (n</a:t>
                      </a:r>
                      <a:r>
                        <a:rPr lang="fr-FR" b="1" baseline="0" smtClean="0">
                          <a:latin typeface="Times New Roman" pitchFamily="18" charset="0"/>
                          <a:cs typeface="Times New Roman" pitchFamily="18" charset="0"/>
                        </a:rPr>
                        <a:t> = 0)</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smtClean="0">
                          <a:latin typeface="Times New Roman" pitchFamily="18" charset="0"/>
                          <a:cs typeface="Times New Roman" pitchFamily="18" charset="0"/>
                        </a:rPr>
                        <a:t>100% (n = 28)</a:t>
                      </a:r>
                      <a:endParaRPr lang="fr-FR" b="1" dirty="0">
                        <a:latin typeface="Times New Roman" pitchFamily="18" charset="0"/>
                        <a:cs typeface="Times New Roman"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6467">
                <a:tc vMerge="1">
                  <a:txBody>
                    <a:bodyPr/>
                    <a:lstStyle/>
                    <a:p>
                      <a:endParaRPr lang="fr-FR" dirty="0"/>
                    </a:p>
                  </a:txBody>
                  <a:tcPr/>
                </a:tc>
                <a:tc>
                  <a:txBody>
                    <a:bodyPr/>
                    <a:lstStyle/>
                    <a:p>
                      <a:pPr algn="ctr"/>
                      <a:r>
                        <a:rPr lang="fr-FR" b="1" dirty="0" smtClean="0">
                          <a:latin typeface="Times New Roman" pitchFamily="18" charset="0"/>
                          <a:cs typeface="Times New Roman" pitchFamily="18" charset="0"/>
                        </a:rPr>
                        <a:t>2,5 </a:t>
                      </a:r>
                      <a:r>
                        <a:rPr lang="fr-FR" b="1" dirty="0" err="1" smtClean="0">
                          <a:latin typeface="Times New Roman" pitchFamily="18" charset="0"/>
                          <a:cs typeface="Times New Roman" pitchFamily="18" charset="0"/>
                        </a:rPr>
                        <a:t>mM</a:t>
                      </a:r>
                      <a:r>
                        <a:rPr lang="fr-FR" b="1" dirty="0" smtClean="0">
                          <a:latin typeface="Times New Roman" pitchFamily="18" charset="0"/>
                          <a:cs typeface="Times New Roman" pitchFamily="18" charset="0"/>
                        </a:rPr>
                        <a:t>/L</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0% (n</a:t>
                      </a:r>
                      <a:r>
                        <a:rPr lang="fr-FR" b="1" baseline="0" dirty="0" smtClean="0">
                          <a:latin typeface="Times New Roman" pitchFamily="18" charset="0"/>
                          <a:cs typeface="Times New Roman" pitchFamily="18" charset="0"/>
                        </a:rPr>
                        <a:t> = 0)</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100% (n = 28)</a:t>
                      </a:r>
                      <a:endParaRPr lang="fr-FR" b="1" dirty="0">
                        <a:latin typeface="Times New Roman" pitchFamily="18" charset="0"/>
                        <a:cs typeface="Times New Roman"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6467">
                <a:tc vMerge="1">
                  <a:txBody>
                    <a:bodyPr/>
                    <a:lstStyle/>
                    <a:p>
                      <a:endParaRPr lang="fr-FR" dirty="0"/>
                    </a:p>
                  </a:txBody>
                  <a:tcPr/>
                </a:tc>
                <a:tc>
                  <a:txBody>
                    <a:bodyPr/>
                    <a:lstStyle/>
                    <a:p>
                      <a:pPr algn="ctr"/>
                      <a:r>
                        <a:rPr lang="fr-FR" b="1" baseline="0" dirty="0" smtClean="0">
                          <a:solidFill>
                            <a:srgbClr val="FF0000"/>
                          </a:solidFill>
                          <a:latin typeface="Times New Roman" pitchFamily="18" charset="0"/>
                          <a:cs typeface="Times New Roman" pitchFamily="18" charset="0"/>
                        </a:rPr>
                        <a:t>1,25 </a:t>
                      </a:r>
                      <a:r>
                        <a:rPr lang="fr-FR" b="1" baseline="0" dirty="0" err="1" smtClean="0">
                          <a:solidFill>
                            <a:srgbClr val="FF0000"/>
                          </a:solidFill>
                          <a:latin typeface="Times New Roman" pitchFamily="18" charset="0"/>
                          <a:cs typeface="Times New Roman" pitchFamily="18" charset="0"/>
                        </a:rPr>
                        <a:t>mM</a:t>
                      </a:r>
                      <a:r>
                        <a:rPr lang="fr-FR" b="1" baseline="0" dirty="0" smtClean="0">
                          <a:solidFill>
                            <a:srgbClr val="FF0000"/>
                          </a:solidFill>
                          <a:latin typeface="Times New Roman" pitchFamily="18" charset="0"/>
                          <a:cs typeface="Times New Roman" pitchFamily="18" charset="0"/>
                        </a:rPr>
                        <a:t>/L</a:t>
                      </a:r>
                      <a:endParaRPr lang="fr-FR" b="1" baseline="0" dirty="0">
                        <a:solidFill>
                          <a:srgbClr val="FF0000"/>
                        </a:solidFill>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baseline="0" dirty="0" smtClean="0">
                          <a:solidFill>
                            <a:srgbClr val="FF0000"/>
                          </a:solidFill>
                          <a:latin typeface="Times New Roman" pitchFamily="18" charset="0"/>
                          <a:ea typeface="+mn-ea"/>
                          <a:cs typeface="Times New Roman" pitchFamily="18" charset="0"/>
                        </a:rPr>
                        <a:t>17,55 (n = 5)</a:t>
                      </a:r>
                      <a:endParaRPr lang="fr-FR" b="1" baseline="0" dirty="0">
                        <a:solidFill>
                          <a:srgbClr val="FF0000"/>
                        </a:solidFill>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baseline="0" dirty="0" smtClean="0">
                          <a:solidFill>
                            <a:srgbClr val="FF0000"/>
                          </a:solidFill>
                          <a:latin typeface="Times New Roman" pitchFamily="18" charset="0"/>
                          <a:ea typeface="+mn-ea"/>
                          <a:cs typeface="Times New Roman" pitchFamily="18" charset="0"/>
                        </a:rPr>
                        <a:t>82,15(n = 23)</a:t>
                      </a:r>
                      <a:endParaRPr lang="fr-FR" b="1" baseline="0" dirty="0">
                        <a:solidFill>
                          <a:srgbClr val="FF0000"/>
                        </a:solidFill>
                        <a:latin typeface="Times New Roman" pitchFamily="18" charset="0"/>
                        <a:cs typeface="Times New Roman"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6604"/>
            <a:ext cx="9144000" cy="1450757"/>
          </a:xfrm>
        </p:spPr>
        <p:txBody>
          <a:bodyPr>
            <a:normAutofit fontScale="90000"/>
          </a:bodyPr>
          <a:lstStyle/>
          <a:p>
            <a:pPr algn="ctr"/>
            <a:r>
              <a:rPr lang="fr-FR" b="1" i="1" dirty="0" smtClean="0">
                <a:solidFill>
                  <a:srgbClr val="0070C0"/>
                </a:solidFill>
              </a:rPr>
              <a:t>Résultats </a:t>
            </a:r>
            <a:r>
              <a:rPr lang="fr-FR" b="1" i="1" dirty="0" smtClean="0">
                <a:solidFill>
                  <a:srgbClr val="0070C0"/>
                </a:solidFill>
              </a:rPr>
              <a:t>(5/5)</a:t>
            </a:r>
            <a:r>
              <a:rPr lang="fr-FR" b="1" i="1" dirty="0" smtClean="0">
                <a:solidFill>
                  <a:srgbClr val="0070C0"/>
                </a:solidFill>
              </a:rPr>
              <a:t/>
            </a:r>
            <a:br>
              <a:rPr lang="fr-FR" b="1" i="1" dirty="0" smtClean="0">
                <a:solidFill>
                  <a:srgbClr val="0070C0"/>
                </a:solidFill>
              </a:rPr>
            </a:br>
            <a:r>
              <a:rPr lang="fr-FR" b="1" i="1" dirty="0" smtClean="0">
                <a:solidFill>
                  <a:schemeClr val="tx1"/>
                </a:solidFill>
              </a:rPr>
              <a:t>(Profil de résistance aux métaux lourds)</a:t>
            </a:r>
            <a:endParaRPr lang="fr-FR" b="1" i="1" dirty="0">
              <a:solidFill>
                <a:schemeClr val="tx1"/>
              </a:solidFill>
            </a:endParaRPr>
          </a:p>
        </p:txBody>
      </p:sp>
      <p:sp>
        <p:nvSpPr>
          <p:cNvPr id="6" name="ZoneTexte 5"/>
          <p:cNvSpPr txBox="1"/>
          <p:nvPr/>
        </p:nvSpPr>
        <p:spPr>
          <a:xfrm>
            <a:off x="0" y="1809751"/>
            <a:ext cx="9144000" cy="400110"/>
          </a:xfrm>
          <a:prstGeom prst="rect">
            <a:avLst/>
          </a:prstGeom>
          <a:noFill/>
        </p:spPr>
        <p:txBody>
          <a:bodyPr wrap="square" rtlCol="0">
            <a:spAutoFit/>
          </a:bodyPr>
          <a:lstStyle/>
          <a:p>
            <a:pPr algn="ctr"/>
            <a:r>
              <a:rPr lang="fr-FR" sz="2000" b="1" i="1" u="sng" dirty="0" smtClean="0">
                <a:solidFill>
                  <a:prstClr val="black"/>
                </a:solidFill>
                <a:latin typeface="Cambria" pitchFamily="18" charset="0"/>
                <a:cs typeface="Times New Roman" pitchFamily="18" charset="0"/>
              </a:rPr>
              <a:t>Tableau III</a:t>
            </a:r>
            <a:r>
              <a:rPr lang="fr-FR" sz="2000" dirty="0" smtClean="0">
                <a:solidFill>
                  <a:prstClr val="black"/>
                </a:solidFill>
                <a:latin typeface="Cambria" pitchFamily="18" charset="0"/>
                <a:cs typeface="Times New Roman" pitchFamily="18" charset="0"/>
              </a:rPr>
              <a:t>: </a:t>
            </a:r>
            <a:r>
              <a:rPr lang="fr-FR" sz="2000" b="1" dirty="0" smtClean="0">
                <a:solidFill>
                  <a:prstClr val="black"/>
                </a:solidFill>
                <a:latin typeface="Cambria" pitchFamily="18" charset="0"/>
                <a:cs typeface="Times New Roman" pitchFamily="18" charset="0"/>
              </a:rPr>
              <a:t>Sensibilité des souches de S. aureus au Chlorure de Mercure</a:t>
            </a:r>
            <a:endParaRPr lang="fr-FR" sz="1600" dirty="0">
              <a:solidFill>
                <a:prstClr val="black"/>
              </a:solidFill>
              <a:latin typeface="Cambria" pitchFamily="18" charset="0"/>
            </a:endParaRPr>
          </a:p>
        </p:txBody>
      </p:sp>
      <p:graphicFrame>
        <p:nvGraphicFramePr>
          <p:cNvPr id="7" name="Tableau 6"/>
          <p:cNvGraphicFramePr>
            <a:graphicFrameLocks noGrp="1"/>
          </p:cNvGraphicFramePr>
          <p:nvPr/>
        </p:nvGraphicFramePr>
        <p:xfrm>
          <a:off x="247650" y="2406650"/>
          <a:ext cx="8439152" cy="3098802"/>
        </p:xfrm>
        <a:graphic>
          <a:graphicData uri="http://schemas.openxmlformats.org/drawingml/2006/table">
            <a:tbl>
              <a:tblPr firstRow="1" bandRow="1">
                <a:tableStyleId>{5940675A-B579-460E-94D1-54222C63F5DA}</a:tableStyleId>
              </a:tblPr>
              <a:tblGrid>
                <a:gridCol w="2109788"/>
                <a:gridCol w="2109788"/>
                <a:gridCol w="2109788"/>
                <a:gridCol w="2109788"/>
              </a:tblGrid>
              <a:tr h="516467">
                <a:tc>
                  <a:txBody>
                    <a:bodyPr/>
                    <a:lstStyle/>
                    <a:p>
                      <a:r>
                        <a:rPr lang="fr-FR" b="1" dirty="0" smtClean="0">
                          <a:latin typeface="Times New Roman" pitchFamily="18" charset="0"/>
                          <a:cs typeface="Times New Roman" pitchFamily="18" charset="0"/>
                        </a:rPr>
                        <a:t>Métaux lourds</a:t>
                      </a:r>
                      <a:endParaRPr lang="fr-FR" b="1" dirty="0">
                        <a:latin typeface="Times New Roman" pitchFamily="18" charset="0"/>
                        <a:cs typeface="Times New Roman" pitchFamily="18"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Dilutions</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Croissance  % (n)</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 Inhibition %(n)</a:t>
                      </a:r>
                      <a:endParaRPr lang="fr-FR" b="1" dirty="0">
                        <a:latin typeface="Times New Roman" pitchFamily="18" charset="0"/>
                        <a:cs typeface="Times New Roman"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6467">
                <a:tc rowSpan="5">
                  <a:txBody>
                    <a:bodyPr/>
                    <a:lstStyle/>
                    <a:p>
                      <a:pPr algn="ctr"/>
                      <a:r>
                        <a:rPr lang="fr-FR" sz="1800" b="1" kern="1200" dirty="0" smtClean="0">
                          <a:solidFill>
                            <a:schemeClr val="tx1"/>
                          </a:solidFill>
                          <a:latin typeface="Times New Roman" pitchFamily="18" charset="0"/>
                          <a:ea typeface="+mn-ea"/>
                          <a:cs typeface="Times New Roman" pitchFamily="18" charset="0"/>
                        </a:rPr>
                        <a:t>Chlorure</a:t>
                      </a:r>
                      <a:r>
                        <a:rPr lang="fr-FR" sz="1800" b="1" kern="1200" baseline="0" dirty="0" smtClean="0">
                          <a:solidFill>
                            <a:schemeClr val="tx1"/>
                          </a:solidFill>
                          <a:latin typeface="Times New Roman" pitchFamily="18" charset="0"/>
                          <a:ea typeface="+mn-ea"/>
                          <a:cs typeface="Times New Roman" pitchFamily="18" charset="0"/>
                        </a:rPr>
                        <a:t> de mercure</a:t>
                      </a:r>
                      <a:endParaRPr lang="fr-FR" sz="1800" b="1" kern="1200" dirty="0" smtClean="0">
                        <a:solidFill>
                          <a:schemeClr val="tx1"/>
                        </a:solidFill>
                        <a:latin typeface="Times New Roman" pitchFamily="18" charset="0"/>
                        <a:ea typeface="+mn-ea"/>
                        <a:cs typeface="Times New Roman" pitchFamily="18" charset="0"/>
                      </a:endParaRPr>
                    </a:p>
                    <a:p>
                      <a:pPr algn="ctr"/>
                      <a:r>
                        <a:rPr lang="en-US" sz="1800" b="1" kern="1200" dirty="0" smtClean="0">
                          <a:solidFill>
                            <a:schemeClr val="tx1"/>
                          </a:solidFill>
                          <a:latin typeface="Times New Roman" pitchFamily="18" charset="0"/>
                          <a:ea typeface="+mn-ea"/>
                          <a:cs typeface="Times New Roman" pitchFamily="18" charset="0"/>
                        </a:rPr>
                        <a:t>      </a:t>
                      </a:r>
                    </a:p>
                    <a:p>
                      <a:pPr algn="ctr"/>
                      <a:r>
                        <a:rPr lang="en-US" sz="1800" b="1" kern="1200" dirty="0" smtClean="0">
                          <a:solidFill>
                            <a:schemeClr val="tx1"/>
                          </a:solidFill>
                          <a:latin typeface="Times New Roman" pitchFamily="18" charset="0"/>
                          <a:ea typeface="+mn-ea"/>
                          <a:cs typeface="Times New Roman" pitchFamily="18" charset="0"/>
                        </a:rPr>
                        <a:t>(Hg Cl</a:t>
                      </a:r>
                      <a:r>
                        <a:rPr lang="en-US" sz="1800" b="1" kern="1200" baseline="-25000" dirty="0" smtClean="0">
                          <a:solidFill>
                            <a:schemeClr val="tx1"/>
                          </a:solidFill>
                          <a:latin typeface="Times New Roman" pitchFamily="18" charset="0"/>
                          <a:ea typeface="+mn-ea"/>
                          <a:cs typeface="Times New Roman" pitchFamily="18" charset="0"/>
                        </a:rPr>
                        <a:t>2</a:t>
                      </a:r>
                      <a:r>
                        <a:rPr lang="en-US" sz="1800" b="1" kern="1200" dirty="0" smtClean="0">
                          <a:solidFill>
                            <a:schemeClr val="tx1"/>
                          </a:solidFill>
                          <a:latin typeface="Times New Roman" pitchFamily="18" charset="0"/>
                          <a:ea typeface="+mn-ea"/>
                          <a:cs typeface="Times New Roman" pitchFamily="18" charset="0"/>
                        </a:rPr>
                        <a:t>)</a:t>
                      </a:r>
                      <a:endParaRPr lang="fr-FR" b="1" dirty="0">
                        <a:latin typeface="Times New Roman" pitchFamily="18" charset="0"/>
                        <a:cs typeface="Times New Roman" pitchFamily="18"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1 </a:t>
                      </a:r>
                      <a:r>
                        <a:rPr lang="fr-FR" b="1" dirty="0" err="1" smtClean="0">
                          <a:latin typeface="Times New Roman" pitchFamily="18" charset="0"/>
                          <a:cs typeface="Times New Roman" pitchFamily="18" charset="0"/>
                        </a:rPr>
                        <a:t>mM</a:t>
                      </a:r>
                      <a:r>
                        <a:rPr lang="fr-FR" b="1" dirty="0" smtClean="0">
                          <a:latin typeface="Times New Roman" pitchFamily="18" charset="0"/>
                          <a:cs typeface="Times New Roman" pitchFamily="18" charset="0"/>
                        </a:rPr>
                        <a:t>/L</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0% (n</a:t>
                      </a:r>
                      <a:r>
                        <a:rPr lang="fr-FR" b="1" baseline="0" dirty="0" smtClean="0">
                          <a:latin typeface="Times New Roman" pitchFamily="18" charset="0"/>
                          <a:cs typeface="Times New Roman" pitchFamily="18" charset="0"/>
                        </a:rPr>
                        <a:t> = 0)</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Times New Roman" pitchFamily="18" charset="0"/>
                          <a:cs typeface="Times New Roman" pitchFamily="18" charset="0"/>
                        </a:rPr>
                        <a:t>100% (n = 28)</a:t>
                      </a:r>
                      <a:endParaRPr lang="fr-FR" b="1" dirty="0">
                        <a:latin typeface="Times New Roman" pitchFamily="18" charset="0"/>
                        <a:cs typeface="Times New Roman"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6467">
                <a:tc vMerge="1">
                  <a:txBody>
                    <a:bodyPr/>
                    <a:lstStyle/>
                    <a:p>
                      <a:endParaRPr lang="fr-FR" dirty="0"/>
                    </a:p>
                  </a:txBody>
                  <a:tcPr/>
                </a:tc>
                <a:tc>
                  <a:txBody>
                    <a:bodyPr/>
                    <a:lstStyle/>
                    <a:p>
                      <a:pPr algn="ctr"/>
                      <a:r>
                        <a:rPr lang="fr-FR" b="1" dirty="0" smtClean="0">
                          <a:latin typeface="Times New Roman" pitchFamily="18" charset="0"/>
                          <a:cs typeface="Times New Roman" pitchFamily="18" charset="0"/>
                        </a:rPr>
                        <a:t>0,5 </a:t>
                      </a:r>
                      <a:r>
                        <a:rPr lang="fr-FR" b="1" dirty="0" err="1" smtClean="0">
                          <a:latin typeface="Times New Roman" pitchFamily="18" charset="0"/>
                          <a:cs typeface="Times New Roman" pitchFamily="18" charset="0"/>
                        </a:rPr>
                        <a:t>mM</a:t>
                      </a:r>
                      <a:r>
                        <a:rPr lang="fr-FR" b="1" dirty="0" smtClean="0">
                          <a:latin typeface="Times New Roman" pitchFamily="18" charset="0"/>
                          <a:cs typeface="Times New Roman" pitchFamily="18" charset="0"/>
                        </a:rPr>
                        <a:t>/L</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smtClean="0">
                          <a:latin typeface="Times New Roman" pitchFamily="18" charset="0"/>
                          <a:cs typeface="Times New Roman" pitchFamily="18" charset="0"/>
                        </a:rPr>
                        <a:t>0% (n</a:t>
                      </a:r>
                      <a:r>
                        <a:rPr lang="fr-FR" b="1" baseline="0" smtClean="0">
                          <a:latin typeface="Times New Roman" pitchFamily="18" charset="0"/>
                          <a:cs typeface="Times New Roman" pitchFamily="18" charset="0"/>
                        </a:rPr>
                        <a:t> = 0)</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smtClean="0">
                          <a:latin typeface="Times New Roman" pitchFamily="18" charset="0"/>
                          <a:cs typeface="Times New Roman" pitchFamily="18" charset="0"/>
                        </a:rPr>
                        <a:t>100% (n = 28)</a:t>
                      </a:r>
                      <a:endParaRPr lang="fr-FR" b="1" dirty="0">
                        <a:latin typeface="Times New Roman" pitchFamily="18" charset="0"/>
                        <a:cs typeface="Times New Roman"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6467">
                <a:tc vMerge="1">
                  <a:txBody>
                    <a:bodyPr/>
                    <a:lstStyle/>
                    <a:p>
                      <a:endParaRPr lang="fr-FR" dirty="0"/>
                    </a:p>
                  </a:txBody>
                  <a:tcPr/>
                </a:tc>
                <a:tc>
                  <a:txBody>
                    <a:bodyPr/>
                    <a:lstStyle/>
                    <a:p>
                      <a:pPr algn="ctr"/>
                      <a:r>
                        <a:rPr lang="fr-FR" b="1" dirty="0" smtClean="0">
                          <a:latin typeface="Times New Roman" pitchFamily="18" charset="0"/>
                          <a:cs typeface="Times New Roman" pitchFamily="18" charset="0"/>
                        </a:rPr>
                        <a:t>0,25 </a:t>
                      </a:r>
                      <a:r>
                        <a:rPr lang="fr-FR" b="1" dirty="0" err="1" smtClean="0">
                          <a:latin typeface="Times New Roman" pitchFamily="18" charset="0"/>
                          <a:cs typeface="Times New Roman" pitchFamily="18" charset="0"/>
                        </a:rPr>
                        <a:t>mM</a:t>
                      </a:r>
                      <a:r>
                        <a:rPr lang="fr-FR" b="1" dirty="0" smtClean="0">
                          <a:latin typeface="Times New Roman" pitchFamily="18" charset="0"/>
                          <a:cs typeface="Times New Roman" pitchFamily="18" charset="0"/>
                        </a:rPr>
                        <a:t>/L</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smtClean="0">
                          <a:latin typeface="Times New Roman" pitchFamily="18" charset="0"/>
                          <a:cs typeface="Times New Roman" pitchFamily="18" charset="0"/>
                        </a:rPr>
                        <a:t>0% (n</a:t>
                      </a:r>
                      <a:r>
                        <a:rPr lang="fr-FR" b="1" baseline="0" smtClean="0">
                          <a:latin typeface="Times New Roman" pitchFamily="18" charset="0"/>
                          <a:cs typeface="Times New Roman" pitchFamily="18" charset="0"/>
                        </a:rPr>
                        <a:t> = 0)</a:t>
                      </a:r>
                      <a:endParaRPr lang="fr-FR" b="1" dirty="0">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smtClean="0">
                          <a:latin typeface="Times New Roman" pitchFamily="18" charset="0"/>
                          <a:cs typeface="Times New Roman" pitchFamily="18" charset="0"/>
                        </a:rPr>
                        <a:t>100% (n = 28)</a:t>
                      </a:r>
                      <a:endParaRPr lang="fr-FR" b="1" dirty="0">
                        <a:latin typeface="Times New Roman" pitchFamily="18" charset="0"/>
                        <a:cs typeface="Times New Roman"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6467">
                <a:tc vMerge="1">
                  <a:txBody>
                    <a:bodyPr/>
                    <a:lstStyle/>
                    <a:p>
                      <a:endParaRPr lang="fr-FR" dirty="0"/>
                    </a:p>
                  </a:txBody>
                  <a:tcPr/>
                </a:tc>
                <a:tc>
                  <a:txBody>
                    <a:bodyPr/>
                    <a:lstStyle/>
                    <a:p>
                      <a:pPr algn="ctr"/>
                      <a:r>
                        <a:rPr lang="fr-FR" b="1" dirty="0" smtClean="0">
                          <a:solidFill>
                            <a:srgbClr val="FF0000"/>
                          </a:solidFill>
                          <a:latin typeface="Times New Roman" pitchFamily="18" charset="0"/>
                          <a:cs typeface="Times New Roman" pitchFamily="18" charset="0"/>
                        </a:rPr>
                        <a:t>0,125 </a:t>
                      </a:r>
                      <a:r>
                        <a:rPr lang="fr-FR" b="1" dirty="0" err="1" smtClean="0">
                          <a:solidFill>
                            <a:srgbClr val="FF0000"/>
                          </a:solidFill>
                          <a:latin typeface="Times New Roman" pitchFamily="18" charset="0"/>
                          <a:cs typeface="Times New Roman" pitchFamily="18" charset="0"/>
                        </a:rPr>
                        <a:t>mM</a:t>
                      </a:r>
                      <a:r>
                        <a:rPr lang="fr-FR" b="1" dirty="0" smtClean="0">
                          <a:solidFill>
                            <a:srgbClr val="FF0000"/>
                          </a:solidFill>
                          <a:latin typeface="Times New Roman" pitchFamily="18" charset="0"/>
                          <a:cs typeface="Times New Roman" pitchFamily="18" charset="0"/>
                        </a:rPr>
                        <a:t>/L</a:t>
                      </a:r>
                      <a:endParaRPr lang="fr-FR" b="1" dirty="0">
                        <a:solidFill>
                          <a:srgbClr val="FF0000"/>
                        </a:solidFill>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solidFill>
                            <a:srgbClr val="FF0000"/>
                          </a:solidFill>
                          <a:latin typeface="Times New Roman" pitchFamily="18" charset="0"/>
                          <a:cs typeface="Times New Roman" pitchFamily="18" charset="0"/>
                        </a:rPr>
                        <a:t>3 ,7 (n</a:t>
                      </a:r>
                      <a:r>
                        <a:rPr lang="fr-FR" b="1" baseline="0" dirty="0" smtClean="0">
                          <a:solidFill>
                            <a:srgbClr val="FF0000"/>
                          </a:solidFill>
                          <a:latin typeface="Times New Roman" pitchFamily="18" charset="0"/>
                          <a:cs typeface="Times New Roman" pitchFamily="18" charset="0"/>
                        </a:rPr>
                        <a:t> = </a:t>
                      </a:r>
                      <a:r>
                        <a:rPr lang="fr-FR" b="1" dirty="0" smtClean="0">
                          <a:solidFill>
                            <a:srgbClr val="FF0000"/>
                          </a:solidFill>
                          <a:latin typeface="Times New Roman" pitchFamily="18" charset="0"/>
                          <a:cs typeface="Times New Roman" pitchFamily="18" charset="0"/>
                        </a:rPr>
                        <a:t>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solidFill>
                            <a:srgbClr val="FF0000"/>
                          </a:solidFill>
                          <a:latin typeface="Times New Roman" pitchFamily="18" charset="0"/>
                          <a:cs typeface="Times New Roman" pitchFamily="18" charset="0"/>
                        </a:rPr>
                        <a:t>96,3 (n=27)</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6467">
                <a:tc vMerge="1">
                  <a:txBody>
                    <a:bodyPr/>
                    <a:lstStyle/>
                    <a:p>
                      <a:endParaRPr lang="fr-FR" dirty="0"/>
                    </a:p>
                  </a:txBody>
                  <a:tcPr/>
                </a:tc>
                <a:tc>
                  <a:txBody>
                    <a:bodyPr/>
                    <a:lstStyle/>
                    <a:p>
                      <a:pPr algn="ctr"/>
                      <a:r>
                        <a:rPr lang="fr-FR" b="1" baseline="0" dirty="0" smtClean="0">
                          <a:solidFill>
                            <a:srgbClr val="FF0000"/>
                          </a:solidFill>
                          <a:latin typeface="Times New Roman" pitchFamily="18" charset="0"/>
                          <a:cs typeface="Times New Roman" pitchFamily="18" charset="0"/>
                        </a:rPr>
                        <a:t>0,0625 </a:t>
                      </a:r>
                      <a:r>
                        <a:rPr lang="fr-FR" b="1" baseline="0" dirty="0" err="1" smtClean="0">
                          <a:solidFill>
                            <a:srgbClr val="FF0000"/>
                          </a:solidFill>
                          <a:latin typeface="Times New Roman" pitchFamily="18" charset="0"/>
                          <a:cs typeface="Times New Roman" pitchFamily="18" charset="0"/>
                        </a:rPr>
                        <a:t>mM</a:t>
                      </a:r>
                      <a:r>
                        <a:rPr lang="fr-FR" b="1" baseline="0" dirty="0" smtClean="0">
                          <a:solidFill>
                            <a:srgbClr val="FF0000"/>
                          </a:solidFill>
                          <a:latin typeface="Times New Roman" pitchFamily="18" charset="0"/>
                          <a:cs typeface="Times New Roman" pitchFamily="18" charset="0"/>
                        </a:rPr>
                        <a:t>/L</a:t>
                      </a:r>
                      <a:endParaRPr lang="fr-FR" b="1" baseline="0" dirty="0">
                        <a:solidFill>
                          <a:srgbClr val="FF0000"/>
                        </a:solidFill>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baseline="0" dirty="0" smtClean="0">
                          <a:solidFill>
                            <a:srgbClr val="FF0000"/>
                          </a:solidFill>
                          <a:latin typeface="Times New Roman" pitchFamily="18" charset="0"/>
                          <a:ea typeface="+mn-ea"/>
                          <a:cs typeface="Times New Roman" pitchFamily="18" charset="0"/>
                        </a:rPr>
                        <a:t>34,3 (n = 9)</a:t>
                      </a:r>
                      <a:endParaRPr lang="fr-FR" b="1" baseline="0" dirty="0">
                        <a:solidFill>
                          <a:srgbClr val="FF0000"/>
                        </a:solidFill>
                        <a:latin typeface="Times New Roman" pitchFamily="18" charset="0"/>
                        <a:cs typeface="Times New Roman"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FF0000"/>
                          </a:solidFill>
                          <a:latin typeface="Times New Roman" pitchFamily="18" charset="0"/>
                          <a:ea typeface="+mn-ea"/>
                          <a:cs typeface="Times New Roman" pitchFamily="18" charset="0"/>
                        </a:rPr>
                        <a:t>66,7(n = 18)</a:t>
                      </a:r>
                      <a:endParaRPr lang="fr-FR" b="1" baseline="0" dirty="0">
                        <a:solidFill>
                          <a:srgbClr val="FF0000"/>
                        </a:solidFill>
                        <a:latin typeface="Times New Roman" pitchFamily="18" charset="0"/>
                        <a:cs typeface="Times New Roman"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i="1" dirty="0" smtClean="0">
                <a:solidFill>
                  <a:srgbClr val="0070C0"/>
                </a:solidFill>
              </a:rPr>
              <a:t>Thème</a:t>
            </a:r>
            <a:endParaRPr lang="fr-FR" b="1" i="1" dirty="0">
              <a:solidFill>
                <a:srgbClr val="0070C0"/>
              </a:solidFill>
            </a:endParaRPr>
          </a:p>
        </p:txBody>
      </p:sp>
      <p:sp>
        <p:nvSpPr>
          <p:cNvPr id="3" name="Espace réservé du contenu 2"/>
          <p:cNvSpPr>
            <a:spLocks noGrp="1"/>
          </p:cNvSpPr>
          <p:nvPr>
            <p:ph idx="1"/>
          </p:nvPr>
        </p:nvSpPr>
        <p:spPr>
          <a:xfrm>
            <a:off x="200025" y="1845734"/>
            <a:ext cx="8758238" cy="2528146"/>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buNone/>
            </a:pPr>
            <a:endParaRPr lang="fr-FR" sz="4000" b="1" dirty="0" smtClean="0">
              <a:latin typeface="Cambria" pitchFamily="18" charset="0"/>
            </a:endParaRPr>
          </a:p>
          <a:p>
            <a:pPr algn="ctr">
              <a:lnSpc>
                <a:spcPct val="170000"/>
              </a:lnSpc>
              <a:buNone/>
            </a:pPr>
            <a:r>
              <a:rPr lang="fr-FR" sz="12800" dirty="0" smtClean="0">
                <a:latin typeface="Cambria" pitchFamily="18" charset="0"/>
              </a:rPr>
              <a:t> </a:t>
            </a:r>
            <a:r>
              <a:rPr lang="fr-FR" sz="11200" b="1" dirty="0" smtClean="0">
                <a:latin typeface="Cambria" pitchFamily="18" charset="0"/>
              </a:rPr>
              <a:t>ETUDE DU PROFIL  DE SENSIBILITÉ DES SOUCHES DE STAPHYLOCOCCUS AUREUS AUX ANTIBIOTIQUES ET AUX SELS DE MÉTAUX  LOURDS.</a:t>
            </a:r>
            <a:endParaRPr lang="fr-FR" sz="12800" b="1" dirty="0" smtClean="0">
              <a:latin typeface="Cambria" pitchFamily="18" charset="0"/>
            </a:endParaRPr>
          </a:p>
          <a:p>
            <a:pPr algn="ctr">
              <a:lnSpc>
                <a:spcPct val="170000"/>
              </a:lnSpc>
              <a:buNone/>
            </a:pPr>
            <a:endParaRPr lang="fr-FR" sz="4400" dirty="0" smtClean="0">
              <a:latin typeface="Cambria" pitchFamily="18" charset="0"/>
            </a:endParaRPr>
          </a:p>
        </p:txBody>
      </p:sp>
    </p:spTree>
    <p:extLst>
      <p:ext uri="{BB962C8B-B14F-4D97-AF65-F5344CB8AC3E}">
        <p14:creationId xmlns:p14="http://schemas.microsoft.com/office/powerpoint/2010/main" val="3602473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Discussion (</a:t>
            </a:r>
            <a:r>
              <a:rPr lang="fr-FR" b="1" i="1" dirty="0" smtClean="0">
                <a:solidFill>
                  <a:srgbClr val="0070C0"/>
                </a:solidFill>
              </a:rPr>
              <a:t>1/4)</a:t>
            </a:r>
            <a:r>
              <a:rPr lang="fr-FR" b="1" i="1" dirty="0" smtClean="0">
                <a:solidFill>
                  <a:srgbClr val="0070C0"/>
                </a:solidFill>
              </a:rPr>
              <a:t/>
            </a:r>
            <a:br>
              <a:rPr lang="fr-FR" b="1" i="1" dirty="0" smtClean="0">
                <a:solidFill>
                  <a:srgbClr val="0070C0"/>
                </a:solidFill>
              </a:rPr>
            </a:br>
            <a:endParaRPr lang="fr-FR" b="1" i="1" dirty="0" smtClean="0">
              <a:solidFill>
                <a:srgbClr val="0070C0"/>
              </a:solidFill>
            </a:endParaRPr>
          </a:p>
        </p:txBody>
      </p:sp>
      <p:sp>
        <p:nvSpPr>
          <p:cNvPr id="5" name="ZoneTexte 4"/>
          <p:cNvSpPr txBox="1"/>
          <p:nvPr/>
        </p:nvSpPr>
        <p:spPr>
          <a:xfrm>
            <a:off x="0" y="1752212"/>
            <a:ext cx="9144000" cy="4293483"/>
          </a:xfrm>
          <a:prstGeom prst="rect">
            <a:avLst/>
          </a:prstGeom>
          <a:noFill/>
        </p:spPr>
        <p:txBody>
          <a:bodyPr wrap="square" rtlCol="0">
            <a:spAutoFit/>
          </a:bodyPr>
          <a:lstStyle/>
          <a:p>
            <a:pPr algn="just">
              <a:lnSpc>
                <a:spcPct val="150000"/>
              </a:lnSpc>
              <a:buFont typeface="Wingdings" pitchFamily="2" charset="2"/>
              <a:buChar char="§"/>
            </a:pPr>
            <a:r>
              <a:rPr lang="fr-FR" sz="2600" dirty="0" smtClean="0">
                <a:latin typeface="Times New Roman" pitchFamily="18" charset="0"/>
                <a:cs typeface="Times New Roman" pitchFamily="18" charset="0"/>
              </a:rPr>
              <a:t>100% de souches productrices de </a:t>
            </a:r>
            <a:r>
              <a:rPr lang="fr-FR" sz="2600" dirty="0" err="1" smtClean="0">
                <a:latin typeface="Times New Roman" pitchFamily="18" charset="0"/>
                <a:cs typeface="Times New Roman" pitchFamily="18" charset="0"/>
              </a:rPr>
              <a:t>pénicilinase</a:t>
            </a:r>
            <a:r>
              <a:rPr lang="fr-FR" sz="2600" dirty="0" smtClean="0">
                <a:latin typeface="Times New Roman" pitchFamily="18" charset="0"/>
                <a:cs typeface="Times New Roman" pitchFamily="18" charset="0"/>
              </a:rPr>
              <a:t>. Résultats concordant avec </a:t>
            </a:r>
            <a:r>
              <a:rPr lang="fr-FR" sz="2600" dirty="0" err="1" smtClean="0">
                <a:solidFill>
                  <a:srgbClr val="0070C0"/>
                </a:solidFill>
                <a:latin typeface="Times New Roman" pitchFamily="18" charset="0"/>
                <a:cs typeface="Times New Roman" pitchFamily="18" charset="0"/>
              </a:rPr>
              <a:t>Belabbès</a:t>
            </a:r>
            <a:r>
              <a:rPr lang="fr-FR" sz="2600" dirty="0" smtClean="0">
                <a:solidFill>
                  <a:srgbClr val="0070C0"/>
                </a:solidFill>
                <a:latin typeface="Times New Roman" pitchFamily="18" charset="0"/>
                <a:cs typeface="Times New Roman" pitchFamily="18" charset="0"/>
              </a:rPr>
              <a:t>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(2001) ; </a:t>
            </a:r>
            <a:r>
              <a:rPr lang="fr-FR" sz="2600" dirty="0" err="1" smtClean="0">
                <a:solidFill>
                  <a:srgbClr val="0070C0"/>
                </a:solidFill>
                <a:latin typeface="Times New Roman" pitchFamily="18" charset="0"/>
                <a:cs typeface="Times New Roman" pitchFamily="18" charset="0"/>
              </a:rPr>
              <a:t>Kesah</a:t>
            </a:r>
            <a:r>
              <a:rPr lang="fr-FR" sz="2600" dirty="0" smtClean="0">
                <a:solidFill>
                  <a:srgbClr val="0070C0"/>
                </a:solidFill>
                <a:latin typeface="Times New Roman" pitchFamily="18" charset="0"/>
                <a:cs typeface="Times New Roman" pitchFamily="18" charset="0"/>
              </a:rPr>
              <a:t>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(2003) ; Ho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(2008), Denton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(2008).</a:t>
            </a:r>
          </a:p>
          <a:p>
            <a:pPr algn="just">
              <a:lnSpc>
                <a:spcPct val="150000"/>
              </a:lnSpc>
              <a:buFont typeface="Wingdings" pitchFamily="2" charset="2"/>
              <a:buChar char="§"/>
            </a:pPr>
            <a:r>
              <a:rPr lang="fr-FR" sz="2600" dirty="0" smtClean="0">
                <a:latin typeface="Times New Roman" pitchFamily="18" charset="0"/>
                <a:cs typeface="Times New Roman" pitchFamily="18" charset="0"/>
              </a:rPr>
              <a:t>64%  des souches  résistants à la </a:t>
            </a:r>
            <a:r>
              <a:rPr lang="fr-FR" sz="2600" dirty="0" err="1" smtClean="0">
                <a:latin typeface="Times New Roman" pitchFamily="18" charset="0"/>
                <a:cs typeface="Times New Roman" pitchFamily="18" charset="0"/>
              </a:rPr>
              <a:t>céfoxitine</a:t>
            </a:r>
            <a:r>
              <a:rPr lang="fr-FR" sz="2600" dirty="0" smtClean="0">
                <a:latin typeface="Times New Roman" pitchFamily="18" charset="0"/>
                <a:cs typeface="Times New Roman" pitchFamily="18" charset="0"/>
              </a:rPr>
              <a:t>. </a:t>
            </a:r>
          </a:p>
          <a:p>
            <a:pPr algn="just">
              <a:lnSpc>
                <a:spcPct val="150000"/>
              </a:lnSpc>
            </a:pPr>
            <a:r>
              <a:rPr lang="fr-FR" sz="2600" dirty="0" smtClean="0">
                <a:latin typeface="Times New Roman" pitchFamily="18" charset="0"/>
                <a:cs typeface="Times New Roman" pitchFamily="18" charset="0"/>
              </a:rPr>
              <a:t>Discordant  : </a:t>
            </a:r>
            <a:r>
              <a:rPr lang="fr-FR" sz="2600" dirty="0" smtClean="0">
                <a:solidFill>
                  <a:srgbClr val="0070C0"/>
                </a:solidFill>
                <a:latin typeface="Times New Roman" pitchFamily="18" charset="0"/>
                <a:cs typeface="Times New Roman" pitchFamily="18" charset="0"/>
              </a:rPr>
              <a:t>Mohamed (2008)</a:t>
            </a:r>
            <a:r>
              <a:rPr lang="fr-FR" sz="2600" dirty="0" smtClean="0">
                <a:latin typeface="Times New Roman" pitchFamily="18" charset="0"/>
                <a:cs typeface="Times New Roman" pitchFamily="18" charset="0"/>
              </a:rPr>
              <a:t> 7,8% ; </a:t>
            </a:r>
            <a:r>
              <a:rPr lang="fr-FR" sz="2600" dirty="0" err="1" smtClean="0">
                <a:solidFill>
                  <a:srgbClr val="0070C0"/>
                </a:solidFill>
                <a:latin typeface="Times New Roman" pitchFamily="18" charset="0"/>
                <a:cs typeface="Times New Roman" pitchFamily="18" charset="0"/>
              </a:rPr>
              <a:t>Benouda</a:t>
            </a:r>
            <a:r>
              <a:rPr lang="fr-FR" sz="2600" dirty="0" smtClean="0">
                <a:solidFill>
                  <a:srgbClr val="0070C0"/>
                </a:solidFill>
                <a:latin typeface="Times New Roman" pitchFamily="18" charset="0"/>
                <a:cs typeface="Times New Roman" pitchFamily="18" charset="0"/>
              </a:rPr>
              <a:t> (2009)</a:t>
            </a:r>
            <a:r>
              <a:rPr lang="fr-FR" sz="2600" dirty="0" smtClean="0">
                <a:latin typeface="Times New Roman" pitchFamily="18" charset="0"/>
                <a:cs typeface="Times New Roman" pitchFamily="18" charset="0"/>
              </a:rPr>
              <a:t>  13,5%  </a:t>
            </a:r>
          </a:p>
          <a:p>
            <a:pPr algn="just">
              <a:lnSpc>
                <a:spcPct val="150000"/>
              </a:lnSpc>
            </a:pPr>
            <a:r>
              <a:rPr lang="fr-FR" sz="2600" dirty="0" smtClean="0">
                <a:latin typeface="Times New Roman" pitchFamily="18" charset="0"/>
                <a:cs typeface="Times New Roman" pitchFamily="18" charset="0"/>
              </a:rPr>
              <a:t>Voisin : </a:t>
            </a:r>
            <a:r>
              <a:rPr lang="fr-FR" sz="2600" dirty="0" err="1" smtClean="0">
                <a:solidFill>
                  <a:srgbClr val="0070C0"/>
                </a:solidFill>
                <a:latin typeface="Times New Roman" pitchFamily="18" charset="0"/>
                <a:cs typeface="Times New Roman" pitchFamily="18" charset="0"/>
              </a:rPr>
              <a:t>Amhis</a:t>
            </a:r>
            <a:r>
              <a:rPr lang="fr-FR" sz="2600" dirty="0" smtClean="0">
                <a:solidFill>
                  <a:srgbClr val="0070C0"/>
                </a:solidFill>
                <a:latin typeface="Times New Roman" pitchFamily="18" charset="0"/>
                <a:cs typeface="Times New Roman" pitchFamily="18" charset="0"/>
              </a:rPr>
              <a:t>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(2010), </a:t>
            </a:r>
            <a:r>
              <a:rPr lang="fr-FR" sz="2600" dirty="0" err="1" smtClean="0">
                <a:solidFill>
                  <a:srgbClr val="0070C0"/>
                </a:solidFill>
                <a:latin typeface="Times New Roman" pitchFamily="18" charset="0"/>
                <a:cs typeface="Times New Roman" pitchFamily="18" charset="0"/>
              </a:rPr>
              <a:t>Falagas</a:t>
            </a:r>
            <a:r>
              <a:rPr lang="fr-FR" sz="2600" dirty="0" smtClean="0">
                <a:solidFill>
                  <a:srgbClr val="0070C0"/>
                </a:solidFill>
                <a:latin typeface="Times New Roman" pitchFamily="18" charset="0"/>
                <a:cs typeface="Times New Roman" pitchFamily="18" charset="0"/>
              </a:rPr>
              <a:t>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(2013) et </a:t>
            </a:r>
            <a:r>
              <a:rPr lang="fr-FR" sz="2600" dirty="0" err="1" smtClean="0">
                <a:solidFill>
                  <a:srgbClr val="0070C0"/>
                </a:solidFill>
                <a:latin typeface="Times New Roman" pitchFamily="18" charset="0"/>
                <a:cs typeface="Times New Roman" pitchFamily="18" charset="0"/>
              </a:rPr>
              <a:t>Ahoyo</a:t>
            </a:r>
            <a:r>
              <a:rPr lang="fr-FR" sz="2600" dirty="0" smtClean="0">
                <a:solidFill>
                  <a:srgbClr val="0070C0"/>
                </a:solidFill>
                <a:latin typeface="Times New Roman" pitchFamily="18" charset="0"/>
                <a:cs typeface="Times New Roman" pitchFamily="18" charset="0"/>
              </a:rPr>
              <a:t> </a:t>
            </a:r>
            <a:r>
              <a:rPr lang="fr-FR" sz="2600" i="1" dirty="0" smtClean="0">
                <a:solidFill>
                  <a:srgbClr val="0070C0"/>
                </a:solidFill>
                <a:latin typeface="Times New Roman" pitchFamily="18" charset="0"/>
                <a:cs typeface="Times New Roman" pitchFamily="18" charset="0"/>
              </a:rPr>
              <a:t>et al</a:t>
            </a:r>
            <a:r>
              <a:rPr lang="fr-FR" sz="2600" dirty="0" smtClean="0">
                <a:solidFill>
                  <a:srgbClr val="0070C0"/>
                </a:solidFill>
                <a:latin typeface="Times New Roman" pitchFamily="18" charset="0"/>
                <a:cs typeface="Times New Roman" pitchFamily="18" charset="0"/>
              </a:rPr>
              <a:t>. (2014) </a:t>
            </a:r>
            <a:r>
              <a:rPr lang="fr-FR" sz="2600" dirty="0" smtClean="0">
                <a:latin typeface="Times New Roman" pitchFamily="18" charset="0"/>
                <a:cs typeface="Times New Roman" pitchFamily="18" charset="0"/>
              </a:rPr>
              <a:t>: 52,5%. </a:t>
            </a: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Discussion (</a:t>
            </a:r>
            <a:r>
              <a:rPr lang="fr-FR" b="1" i="1" dirty="0" smtClean="0">
                <a:solidFill>
                  <a:srgbClr val="0070C0"/>
                </a:solidFill>
              </a:rPr>
              <a:t>2/4)</a:t>
            </a:r>
            <a:r>
              <a:rPr lang="fr-FR" b="1" i="1" dirty="0" smtClean="0">
                <a:solidFill>
                  <a:srgbClr val="0070C0"/>
                </a:solidFill>
              </a:rPr>
              <a:t/>
            </a:r>
            <a:br>
              <a:rPr lang="fr-FR" b="1" i="1" dirty="0" smtClean="0">
                <a:solidFill>
                  <a:srgbClr val="0070C0"/>
                </a:solidFill>
              </a:rPr>
            </a:br>
            <a:endParaRPr lang="fr-FR" b="1" i="1" dirty="0" smtClean="0">
              <a:solidFill>
                <a:srgbClr val="0070C0"/>
              </a:solidFill>
            </a:endParaRPr>
          </a:p>
        </p:txBody>
      </p:sp>
      <p:sp>
        <p:nvSpPr>
          <p:cNvPr id="5" name="ZoneTexte 4"/>
          <p:cNvSpPr txBox="1"/>
          <p:nvPr/>
        </p:nvSpPr>
        <p:spPr>
          <a:xfrm>
            <a:off x="1" y="1523612"/>
            <a:ext cx="9144000" cy="4293483"/>
          </a:xfrm>
          <a:prstGeom prst="rect">
            <a:avLst/>
          </a:prstGeom>
          <a:noFill/>
        </p:spPr>
        <p:txBody>
          <a:bodyPr wrap="square" rtlCol="0">
            <a:spAutoFit/>
          </a:bodyPr>
          <a:lstStyle/>
          <a:p>
            <a:pPr algn="just">
              <a:lnSpc>
                <a:spcPct val="150000"/>
              </a:lnSpc>
              <a:buFont typeface="Wingdings" pitchFamily="2" charset="2"/>
              <a:buChar char="§"/>
            </a:pPr>
            <a:r>
              <a:rPr lang="fr-FR" sz="2600" dirty="0" smtClean="0">
                <a:latin typeface="Times New Roman" pitchFamily="18" charset="0"/>
                <a:cs typeface="Times New Roman" pitchFamily="18" charset="0"/>
              </a:rPr>
              <a:t>100% de sensibles à l'acide </a:t>
            </a:r>
            <a:r>
              <a:rPr lang="fr-FR" sz="2600" dirty="0" err="1" smtClean="0">
                <a:latin typeface="Times New Roman" pitchFamily="18" charset="0"/>
                <a:cs typeface="Times New Roman" pitchFamily="18" charset="0"/>
              </a:rPr>
              <a:t>fusidique</a:t>
            </a:r>
            <a:r>
              <a:rPr lang="fr-FR" sz="2600" dirty="0" smtClean="0">
                <a:latin typeface="Times New Roman" pitchFamily="18" charset="0"/>
                <a:cs typeface="Times New Roman" pitchFamily="18" charset="0"/>
              </a:rPr>
              <a:t> (SARM + SASM)</a:t>
            </a:r>
          </a:p>
          <a:p>
            <a:pPr algn="just">
              <a:lnSpc>
                <a:spcPct val="150000"/>
              </a:lnSpc>
            </a:pPr>
            <a:r>
              <a:rPr lang="fr-FR" sz="2600" dirty="0" smtClean="0">
                <a:latin typeface="Times New Roman" pitchFamily="18" charset="0"/>
                <a:cs typeface="Times New Roman" pitchFamily="18" charset="0"/>
              </a:rPr>
              <a:t>Résultats discordants : </a:t>
            </a:r>
            <a:r>
              <a:rPr lang="fr-FR" sz="2600" dirty="0" err="1" smtClean="0">
                <a:solidFill>
                  <a:srgbClr val="0070C0"/>
                </a:solidFill>
                <a:latin typeface="Times New Roman" pitchFamily="18" charset="0"/>
                <a:cs typeface="Times New Roman" pitchFamily="18" charset="0"/>
              </a:rPr>
              <a:t>Belabbès</a:t>
            </a:r>
            <a:r>
              <a:rPr lang="fr-FR" sz="2600" dirty="0" smtClean="0">
                <a:solidFill>
                  <a:srgbClr val="0070C0"/>
                </a:solidFill>
                <a:latin typeface="Times New Roman" pitchFamily="18" charset="0"/>
                <a:cs typeface="Times New Roman" pitchFamily="18" charset="0"/>
              </a:rPr>
              <a:t>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(2001) </a:t>
            </a:r>
            <a:r>
              <a:rPr lang="fr-FR" sz="2600" dirty="0" smtClean="0">
                <a:latin typeface="Times New Roman" pitchFamily="18" charset="0"/>
                <a:cs typeface="Times New Roman" pitchFamily="18" charset="0"/>
              </a:rPr>
              <a:t>4,5% à Casablanca </a:t>
            </a:r>
            <a:r>
              <a:rPr lang="fr-FR" sz="2600" dirty="0" err="1" smtClean="0">
                <a:solidFill>
                  <a:srgbClr val="0070C0"/>
                </a:solidFill>
                <a:latin typeface="Times New Roman" pitchFamily="18" charset="0"/>
                <a:cs typeface="Times New Roman" pitchFamily="18" charset="0"/>
              </a:rPr>
              <a:t>Elhamzaoui</a:t>
            </a:r>
            <a:r>
              <a:rPr lang="fr-FR" sz="2600" dirty="0" smtClean="0">
                <a:solidFill>
                  <a:srgbClr val="0070C0"/>
                </a:solidFill>
                <a:latin typeface="Times New Roman" pitchFamily="18" charset="0"/>
                <a:cs typeface="Times New Roman" pitchFamily="18" charset="0"/>
              </a:rPr>
              <a:t>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(2009) </a:t>
            </a:r>
            <a:r>
              <a:rPr lang="fr-FR" sz="2600" dirty="0" smtClean="0">
                <a:latin typeface="Times New Roman" pitchFamily="18" charset="0"/>
                <a:cs typeface="Times New Roman" pitchFamily="18" charset="0"/>
              </a:rPr>
              <a:t>: 14,5% à Rabat</a:t>
            </a:r>
          </a:p>
          <a:p>
            <a:pPr algn="just">
              <a:lnSpc>
                <a:spcPct val="150000"/>
              </a:lnSpc>
            </a:pPr>
            <a:endParaRPr lang="fr-FR" sz="2600" dirty="0" smtClean="0">
              <a:latin typeface="Times New Roman" pitchFamily="18" charset="0"/>
              <a:cs typeface="Times New Roman" pitchFamily="18" charset="0"/>
            </a:endParaRPr>
          </a:p>
          <a:p>
            <a:pPr algn="just">
              <a:lnSpc>
                <a:spcPct val="150000"/>
              </a:lnSpc>
              <a:buFont typeface="Wingdings" pitchFamily="2" charset="2"/>
              <a:buChar char="§"/>
            </a:pPr>
            <a:r>
              <a:rPr lang="fr-FR" sz="2600" dirty="0" smtClean="0">
                <a:latin typeface="Times New Roman" pitchFamily="18" charset="0"/>
                <a:cs typeface="Times New Roman" pitchFamily="18" charset="0"/>
              </a:rPr>
              <a:t>Taux de résistance entre 0 à 1,5% rapporté sur des souches SASM ou SARM d’origine communautaires </a:t>
            </a:r>
            <a:r>
              <a:rPr lang="fr-FR" sz="2600" dirty="0" err="1" smtClean="0">
                <a:solidFill>
                  <a:srgbClr val="0070C0"/>
                </a:solidFill>
                <a:latin typeface="Times New Roman" pitchFamily="18" charset="0"/>
                <a:cs typeface="Times New Roman" pitchFamily="18" charset="0"/>
              </a:rPr>
              <a:t>Shittu</a:t>
            </a:r>
            <a:r>
              <a:rPr lang="fr-FR" sz="2600" dirty="0" smtClean="0">
                <a:solidFill>
                  <a:srgbClr val="0070C0"/>
                </a:solidFill>
                <a:latin typeface="Times New Roman" pitchFamily="18" charset="0"/>
                <a:cs typeface="Times New Roman" pitchFamily="18" charset="0"/>
              </a:rPr>
              <a:t>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(2006); Ho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(2008), Denton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(2008)</a:t>
            </a:r>
            <a:r>
              <a:rPr lang="fr-FR" sz="26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Discussion (</a:t>
            </a:r>
            <a:r>
              <a:rPr lang="fr-FR" b="1" i="1" dirty="0" smtClean="0">
                <a:solidFill>
                  <a:srgbClr val="0070C0"/>
                </a:solidFill>
              </a:rPr>
              <a:t>3/4)</a:t>
            </a:r>
            <a:r>
              <a:rPr lang="fr-FR" b="1" i="1" dirty="0" smtClean="0">
                <a:solidFill>
                  <a:srgbClr val="0070C0"/>
                </a:solidFill>
              </a:rPr>
              <a:t/>
            </a:r>
            <a:br>
              <a:rPr lang="fr-FR" b="1" i="1" dirty="0" smtClean="0">
                <a:solidFill>
                  <a:srgbClr val="0070C0"/>
                </a:solidFill>
              </a:rPr>
            </a:br>
            <a:endParaRPr lang="fr-FR" b="1" i="1" dirty="0" smtClean="0">
              <a:solidFill>
                <a:srgbClr val="0070C0"/>
              </a:solidFill>
            </a:endParaRPr>
          </a:p>
        </p:txBody>
      </p:sp>
      <p:sp>
        <p:nvSpPr>
          <p:cNvPr id="5" name="ZoneTexte 4"/>
          <p:cNvSpPr txBox="1"/>
          <p:nvPr/>
        </p:nvSpPr>
        <p:spPr>
          <a:xfrm>
            <a:off x="1" y="1523612"/>
            <a:ext cx="9144000" cy="5493812"/>
          </a:xfrm>
          <a:prstGeom prst="rect">
            <a:avLst/>
          </a:prstGeom>
          <a:noFill/>
        </p:spPr>
        <p:txBody>
          <a:bodyPr wrap="square" rtlCol="0">
            <a:spAutoFit/>
          </a:bodyPr>
          <a:lstStyle/>
          <a:p>
            <a:pPr algn="just">
              <a:lnSpc>
                <a:spcPct val="150000"/>
              </a:lnSpc>
              <a:buFont typeface="Wingdings" pitchFamily="2" charset="2"/>
              <a:buChar char="§"/>
            </a:pPr>
            <a:r>
              <a:rPr lang="fr-FR" sz="2600" dirty="0" smtClean="0">
                <a:latin typeface="Times New Roman" pitchFamily="18" charset="0"/>
                <a:cs typeface="Times New Roman" pitchFamily="18" charset="0"/>
              </a:rPr>
              <a:t>Nitrate d’argent actif   100% CMI= 2,5mM. </a:t>
            </a:r>
            <a:r>
              <a:rPr lang="fr-FR" sz="2600" dirty="0" err="1" smtClean="0">
                <a:solidFill>
                  <a:srgbClr val="0070C0"/>
                </a:solidFill>
                <a:latin typeface="Times New Roman" pitchFamily="18" charset="0"/>
                <a:cs typeface="Times New Roman" pitchFamily="18" charset="0"/>
              </a:rPr>
              <a:t>Boye</a:t>
            </a:r>
            <a:r>
              <a:rPr lang="fr-FR" sz="2600" dirty="0" smtClean="0">
                <a:solidFill>
                  <a:srgbClr val="0070C0"/>
                </a:solidFill>
                <a:latin typeface="Times New Roman" pitchFamily="18" charset="0"/>
                <a:cs typeface="Times New Roman" pitchFamily="18" charset="0"/>
              </a:rPr>
              <a:t>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(1996)</a:t>
            </a:r>
          </a:p>
          <a:p>
            <a:pPr algn="just">
              <a:lnSpc>
                <a:spcPct val="150000"/>
              </a:lnSpc>
              <a:buFont typeface="Wingdings" pitchFamily="2" charset="2"/>
              <a:buChar char="§"/>
            </a:pPr>
            <a:endParaRPr lang="fr-FR" sz="2600" dirty="0" smtClean="0">
              <a:solidFill>
                <a:srgbClr val="0070C0"/>
              </a:solidFill>
              <a:latin typeface="Times New Roman" pitchFamily="18" charset="0"/>
              <a:cs typeface="Times New Roman" pitchFamily="18" charset="0"/>
            </a:endParaRPr>
          </a:p>
          <a:p>
            <a:pPr algn="just">
              <a:lnSpc>
                <a:spcPct val="150000"/>
              </a:lnSpc>
              <a:buFont typeface="Wingdings" pitchFamily="2" charset="2"/>
              <a:buChar char="§"/>
            </a:pPr>
            <a:r>
              <a:rPr lang="fr-FR" sz="2600" dirty="0" smtClean="0">
                <a:latin typeface="Times New Roman" pitchFamily="18" charset="0"/>
                <a:cs typeface="Times New Roman" pitchFamily="18" charset="0"/>
              </a:rPr>
              <a:t>Chlorure de mercure actif 96% CMI: 0,0625 Mm/L. </a:t>
            </a:r>
          </a:p>
          <a:p>
            <a:pPr algn="just">
              <a:lnSpc>
                <a:spcPct val="150000"/>
              </a:lnSpc>
            </a:pPr>
            <a:r>
              <a:rPr lang="fr-FR" sz="2600" dirty="0" err="1" smtClean="0">
                <a:solidFill>
                  <a:srgbClr val="0070C0"/>
                </a:solidFill>
                <a:latin typeface="Times New Roman" pitchFamily="18" charset="0"/>
                <a:cs typeface="Times New Roman" pitchFamily="18" charset="0"/>
              </a:rPr>
              <a:t>Boye</a:t>
            </a:r>
            <a:r>
              <a:rPr lang="fr-FR" sz="2600" dirty="0" smtClean="0">
                <a:solidFill>
                  <a:srgbClr val="0070C0"/>
                </a:solidFill>
                <a:latin typeface="Times New Roman" pitchFamily="18" charset="0"/>
                <a:cs typeface="Times New Roman" pitchFamily="18" charset="0"/>
              </a:rPr>
              <a:t>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(1996)</a:t>
            </a:r>
            <a:r>
              <a:rPr lang="fr-FR" sz="2600" dirty="0" smtClean="0">
                <a:latin typeface="Times New Roman" pitchFamily="18" charset="0"/>
                <a:cs typeface="Times New Roman" pitchFamily="18" charset="0"/>
              </a:rPr>
              <a:t> 100% et </a:t>
            </a:r>
            <a:r>
              <a:rPr lang="fr-FR" sz="2600" dirty="0" smtClean="0">
                <a:solidFill>
                  <a:srgbClr val="0070C0"/>
                </a:solidFill>
                <a:latin typeface="Times New Roman" pitchFamily="18" charset="0"/>
                <a:cs typeface="Times New Roman" pitchFamily="18" charset="0"/>
              </a:rPr>
              <a:t>Haley et al. (1989) </a:t>
            </a:r>
            <a:r>
              <a:rPr lang="fr-FR" sz="2600" dirty="0" smtClean="0">
                <a:latin typeface="Times New Roman" pitchFamily="18" charset="0"/>
                <a:cs typeface="Times New Roman" pitchFamily="18" charset="0"/>
              </a:rPr>
              <a:t>90% souches de </a:t>
            </a:r>
            <a:r>
              <a:rPr lang="fr-FR" sz="2600" i="1" dirty="0" smtClean="0">
                <a:latin typeface="Times New Roman" pitchFamily="18" charset="0"/>
                <a:cs typeface="Times New Roman" pitchFamily="18" charset="0"/>
              </a:rPr>
              <a:t>S. aureus</a:t>
            </a:r>
            <a:r>
              <a:rPr lang="fr-FR" sz="2600" dirty="0" smtClean="0">
                <a:latin typeface="Times New Roman" pitchFamily="18" charset="0"/>
                <a:cs typeface="Times New Roman" pitchFamily="18" charset="0"/>
              </a:rPr>
              <a:t> sensibles à cette même concentration, </a:t>
            </a:r>
          </a:p>
          <a:p>
            <a:pPr algn="just">
              <a:lnSpc>
                <a:spcPct val="150000"/>
              </a:lnSpc>
            </a:pPr>
            <a:endParaRPr lang="fr-FR" sz="2600" dirty="0" smtClean="0">
              <a:latin typeface="Times New Roman" pitchFamily="18" charset="0"/>
              <a:cs typeface="Times New Roman" pitchFamily="18" charset="0"/>
            </a:endParaRPr>
          </a:p>
          <a:p>
            <a:pPr algn="just">
              <a:lnSpc>
                <a:spcPct val="150000"/>
              </a:lnSpc>
              <a:buFont typeface="Wingdings" pitchFamily="2" charset="2"/>
              <a:buChar char="§"/>
            </a:pPr>
            <a:r>
              <a:rPr lang="fr-FR" sz="2600" dirty="0" smtClean="0">
                <a:latin typeface="Times New Roman" pitchFamily="18" charset="0"/>
                <a:cs typeface="Times New Roman" pitchFamily="18" charset="0"/>
              </a:rPr>
              <a:t>Résistance de souches de </a:t>
            </a:r>
            <a:r>
              <a:rPr lang="fr-FR" sz="2600" i="1" dirty="0" smtClean="0">
                <a:latin typeface="Times New Roman" pitchFamily="18" charset="0"/>
                <a:cs typeface="Times New Roman" pitchFamily="18" charset="0"/>
              </a:rPr>
              <a:t>S. aureus </a:t>
            </a:r>
            <a:r>
              <a:rPr lang="fr-FR" sz="2600" dirty="0" smtClean="0">
                <a:latin typeface="Times New Roman" pitchFamily="18" charset="0"/>
                <a:cs typeface="Times New Roman" pitchFamily="18" charset="0"/>
              </a:rPr>
              <a:t>au sel de chlorure de mercure </a:t>
            </a:r>
            <a:r>
              <a:rPr lang="fr-FR" sz="2600" dirty="0" err="1" smtClean="0">
                <a:solidFill>
                  <a:srgbClr val="0070C0"/>
                </a:solidFill>
                <a:latin typeface="Times New Roman" pitchFamily="18" charset="0"/>
                <a:cs typeface="Times New Roman" pitchFamily="18" charset="0"/>
              </a:rPr>
              <a:t>Huesco</a:t>
            </a:r>
            <a:r>
              <a:rPr lang="fr-FR" sz="2600" dirty="0" smtClean="0">
                <a:solidFill>
                  <a:srgbClr val="0070C0"/>
                </a:solidFill>
                <a:latin typeface="Times New Roman" pitchFamily="18" charset="0"/>
                <a:cs typeface="Times New Roman" pitchFamily="18" charset="0"/>
              </a:rPr>
              <a:t> </a:t>
            </a:r>
            <a:r>
              <a:rPr lang="fr-FR" sz="2600" i="1" dirty="0" smtClean="0">
                <a:solidFill>
                  <a:srgbClr val="0070C0"/>
                </a:solidFill>
                <a:latin typeface="Times New Roman" pitchFamily="18" charset="0"/>
                <a:cs typeface="Times New Roman" pitchFamily="18" charset="0"/>
              </a:rPr>
              <a:t>et al. </a:t>
            </a:r>
            <a:r>
              <a:rPr lang="fr-FR" sz="2600" dirty="0" smtClean="0">
                <a:solidFill>
                  <a:srgbClr val="0070C0"/>
                </a:solidFill>
                <a:latin typeface="Times New Roman" pitchFamily="18" charset="0"/>
                <a:cs typeface="Times New Roman" pitchFamily="18" charset="0"/>
              </a:rPr>
              <a:t>(1991). </a:t>
            </a:r>
          </a:p>
          <a:p>
            <a:pPr algn="just">
              <a:lnSpc>
                <a:spcPct val="150000"/>
              </a:lnSpc>
              <a:buFont typeface="Wingdings" pitchFamily="2" charset="2"/>
              <a:buChar char="§"/>
            </a:pPr>
            <a:endParaRPr lang="fr-FR" sz="26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Discussion (</a:t>
            </a:r>
            <a:r>
              <a:rPr lang="fr-FR" b="1" i="1" dirty="0" smtClean="0">
                <a:solidFill>
                  <a:srgbClr val="0070C0"/>
                </a:solidFill>
              </a:rPr>
              <a:t>4/4)</a:t>
            </a:r>
            <a:r>
              <a:rPr lang="fr-FR" b="1" i="1" dirty="0" smtClean="0">
                <a:solidFill>
                  <a:srgbClr val="0070C0"/>
                </a:solidFill>
              </a:rPr>
              <a:t/>
            </a:r>
            <a:br>
              <a:rPr lang="fr-FR" b="1" i="1" dirty="0" smtClean="0">
                <a:solidFill>
                  <a:srgbClr val="0070C0"/>
                </a:solidFill>
              </a:rPr>
            </a:br>
            <a:endParaRPr lang="fr-FR" b="1" i="1" dirty="0" smtClean="0">
              <a:solidFill>
                <a:srgbClr val="0070C0"/>
              </a:solidFill>
            </a:endParaRPr>
          </a:p>
        </p:txBody>
      </p:sp>
      <p:sp>
        <p:nvSpPr>
          <p:cNvPr id="5" name="ZoneTexte 4"/>
          <p:cNvSpPr txBox="1"/>
          <p:nvPr/>
        </p:nvSpPr>
        <p:spPr>
          <a:xfrm>
            <a:off x="1" y="1656962"/>
            <a:ext cx="9144000" cy="4221605"/>
          </a:xfrm>
          <a:prstGeom prst="rect">
            <a:avLst/>
          </a:prstGeom>
          <a:noFill/>
        </p:spPr>
        <p:txBody>
          <a:bodyPr wrap="square" rtlCol="0">
            <a:spAutoFit/>
          </a:bodyPr>
          <a:lstStyle/>
          <a:p>
            <a:pPr algn="just">
              <a:lnSpc>
                <a:spcPct val="150000"/>
              </a:lnSpc>
              <a:buFont typeface="Wingdings" pitchFamily="2" charset="2"/>
              <a:buChar char="§"/>
            </a:pPr>
            <a:r>
              <a:rPr lang="fr-FR" sz="2600" dirty="0" smtClean="0">
                <a:latin typeface="Times New Roman" pitchFamily="18" charset="0"/>
                <a:cs typeface="Times New Roman" pitchFamily="18" charset="0"/>
              </a:rPr>
              <a:t>Métaux lourds employés comme antiseptique de la peau et des muqueuses.</a:t>
            </a:r>
          </a:p>
          <a:p>
            <a:pPr algn="just">
              <a:lnSpc>
                <a:spcPct val="150000"/>
              </a:lnSpc>
              <a:buFont typeface="Wingdings" pitchFamily="2" charset="2"/>
              <a:buChar char="§"/>
            </a:pPr>
            <a:r>
              <a:rPr lang="fr-FR" sz="2600" dirty="0" smtClean="0">
                <a:latin typeface="Times New Roman" pitchFamily="18" charset="0"/>
                <a:cs typeface="Times New Roman" pitchFamily="18" charset="0"/>
              </a:rPr>
              <a:t>Exposition continue de l’organisme aux toxiques environnementaux et l’accroissement constant entrainent maladies chroniques et dégénératives. </a:t>
            </a:r>
          </a:p>
          <a:p>
            <a:pPr algn="just">
              <a:lnSpc>
                <a:spcPct val="150000"/>
              </a:lnSpc>
              <a:buFont typeface="Wingdings" pitchFamily="2" charset="2"/>
              <a:buChar char="§"/>
            </a:pPr>
            <a:r>
              <a:rPr lang="fr-FR" sz="2600" dirty="0" smtClean="0">
                <a:latin typeface="Times New Roman" pitchFamily="18" charset="0"/>
                <a:cs typeface="Times New Roman" pitchFamily="18" charset="0"/>
              </a:rPr>
              <a:t>Le cuivre, le plomb,  le mercure, ou le zinc sont des constituants les plus toxiques causant des maladies chroniques (</a:t>
            </a:r>
            <a:r>
              <a:rPr lang="fr-FR" sz="2600" dirty="0" smtClean="0">
                <a:solidFill>
                  <a:srgbClr val="0070C0"/>
                </a:solidFill>
                <a:latin typeface="Times New Roman" pitchFamily="18" charset="0"/>
                <a:cs typeface="Times New Roman" pitchFamily="18" charset="0"/>
              </a:rPr>
              <a:t>OMS, 2014</a:t>
            </a:r>
            <a:r>
              <a:rPr lang="fr-FR" sz="26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Conclusion (1/1)</a:t>
            </a:r>
            <a:endParaRPr lang="fr-FR" b="1" i="1" dirty="0">
              <a:solidFill>
                <a:srgbClr val="0070C0"/>
              </a:solidFill>
            </a:endParaRPr>
          </a:p>
        </p:txBody>
      </p:sp>
      <p:sp>
        <p:nvSpPr>
          <p:cNvPr id="5" name="ZoneTexte 4"/>
          <p:cNvSpPr txBox="1"/>
          <p:nvPr/>
        </p:nvSpPr>
        <p:spPr>
          <a:xfrm>
            <a:off x="218803" y="1512182"/>
            <a:ext cx="8719457" cy="4616648"/>
          </a:xfrm>
          <a:prstGeom prst="rect">
            <a:avLst/>
          </a:prstGeom>
          <a:noFill/>
        </p:spPr>
        <p:txBody>
          <a:bodyPr wrap="square" rtlCol="0">
            <a:spAutoFit/>
          </a:bodyPr>
          <a:lstStyle/>
          <a:p>
            <a:pPr algn="just">
              <a:lnSpc>
                <a:spcPct val="150000"/>
              </a:lnSpc>
              <a:buFont typeface="Wingdings" pitchFamily="2" charset="2"/>
              <a:buChar char="§"/>
            </a:pPr>
            <a:r>
              <a:rPr lang="fr-FR" sz="2800" dirty="0" smtClean="0">
                <a:latin typeface="Times New Roman" pitchFamily="18" charset="0"/>
                <a:cs typeface="Times New Roman" pitchFamily="18" charset="0"/>
              </a:rPr>
              <a:t>Fréquence des SARM isolé est de 64 %.</a:t>
            </a:r>
          </a:p>
          <a:p>
            <a:pPr algn="just">
              <a:lnSpc>
                <a:spcPct val="150000"/>
              </a:lnSpc>
              <a:buFont typeface="Wingdings" pitchFamily="2" charset="2"/>
              <a:buChar char="§"/>
            </a:pPr>
            <a:r>
              <a:rPr lang="fr-FR" sz="2800" dirty="0" smtClean="0">
                <a:latin typeface="Times New Roman" pitchFamily="18" charset="0"/>
                <a:cs typeface="Times New Roman" pitchFamily="18" charset="0"/>
              </a:rPr>
              <a:t>Pour la résistance aux macrolides, une souche (2,7%) était de phénotype MLSB constitutifs (c) et douze souches (32,43%) de phénotype MLSB inductible (i). </a:t>
            </a:r>
          </a:p>
          <a:p>
            <a:pPr algn="just">
              <a:lnSpc>
                <a:spcPct val="150000"/>
              </a:lnSpc>
              <a:buFont typeface="Wingdings" pitchFamily="2" charset="2"/>
              <a:buChar char="§"/>
            </a:pPr>
            <a:r>
              <a:rPr lang="fr-FR" sz="2800" dirty="0" smtClean="0">
                <a:latin typeface="Times New Roman" pitchFamily="18" charset="0"/>
                <a:cs typeface="Times New Roman" pitchFamily="18" charset="0"/>
              </a:rPr>
              <a:t>Toutes les souches étaient sensibles à la vancomycine, à l’acide </a:t>
            </a:r>
            <a:r>
              <a:rPr lang="fr-FR" sz="2800" dirty="0" err="1" smtClean="0">
                <a:latin typeface="Times New Roman" pitchFamily="18" charset="0"/>
                <a:cs typeface="Times New Roman" pitchFamily="18" charset="0"/>
              </a:rPr>
              <a:t>fusidique</a:t>
            </a:r>
            <a:r>
              <a:rPr lang="fr-FR" sz="2800" dirty="0" smtClean="0">
                <a:latin typeface="Times New Roman" pitchFamily="18" charset="0"/>
                <a:cs typeface="Times New Roman" pitchFamily="18" charset="0"/>
              </a:rPr>
              <a:t> et aux cyclines. Seules, sept souches étaient sensibles aux </a:t>
            </a:r>
            <a:r>
              <a:rPr lang="fr-FR" sz="2800" dirty="0" err="1" smtClean="0">
                <a:latin typeface="Times New Roman" pitchFamily="18" charset="0"/>
                <a:cs typeface="Times New Roman" pitchFamily="18" charset="0"/>
              </a:rPr>
              <a:t>fluroquinolones</a:t>
            </a:r>
            <a:r>
              <a:rPr lang="fr-FR" sz="2800" dirty="0" smtClean="0">
                <a:latin typeface="Times New Roman" pitchFamily="18" charset="0"/>
                <a:cs typeface="Times New Roman" pitchFamily="18" charset="0"/>
              </a:rPr>
              <a:t> (25%).</a:t>
            </a: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Suggestions (1/1)</a:t>
            </a:r>
            <a:endParaRPr lang="fr-FR" b="1" i="1" dirty="0">
              <a:solidFill>
                <a:srgbClr val="0070C0"/>
              </a:solidFill>
            </a:endParaRPr>
          </a:p>
        </p:txBody>
      </p:sp>
      <p:sp>
        <p:nvSpPr>
          <p:cNvPr id="5" name="ZoneTexte 4"/>
          <p:cNvSpPr txBox="1"/>
          <p:nvPr/>
        </p:nvSpPr>
        <p:spPr>
          <a:xfrm>
            <a:off x="218803" y="1569332"/>
            <a:ext cx="8719457" cy="4616648"/>
          </a:xfrm>
          <a:prstGeom prst="rect">
            <a:avLst/>
          </a:prstGeom>
          <a:noFill/>
        </p:spPr>
        <p:txBody>
          <a:bodyPr wrap="square" rtlCol="0">
            <a:spAutoFit/>
          </a:bodyPr>
          <a:lstStyle/>
          <a:p>
            <a:pPr lvl="0" algn="just">
              <a:lnSpc>
                <a:spcPct val="150000"/>
              </a:lnSpc>
              <a:buFont typeface="Arial" pitchFamily="34" charset="0"/>
              <a:buChar char="•"/>
            </a:pPr>
            <a:r>
              <a:rPr lang="fr-FR" sz="2800" dirty="0" smtClean="0">
                <a:latin typeface="Times New Roman"/>
                <a:ea typeface="Calibri"/>
                <a:cs typeface="Times New Roman"/>
              </a:rPr>
              <a:t>Prescription de la </a:t>
            </a:r>
            <a:r>
              <a:rPr lang="fr-FR" sz="2800" dirty="0" err="1" smtClean="0">
                <a:latin typeface="Times New Roman"/>
                <a:ea typeface="Calibri"/>
                <a:cs typeface="Times New Roman"/>
              </a:rPr>
              <a:t>Spiramycine</a:t>
            </a:r>
            <a:r>
              <a:rPr lang="fr-FR" sz="2800" dirty="0" smtClean="0">
                <a:latin typeface="Times New Roman"/>
                <a:ea typeface="Calibri"/>
                <a:cs typeface="Times New Roman"/>
              </a:rPr>
              <a:t>, la </a:t>
            </a:r>
            <a:r>
              <a:rPr lang="fr-FR" sz="2800" dirty="0" err="1" smtClean="0">
                <a:latin typeface="Times New Roman"/>
                <a:ea typeface="Calibri"/>
                <a:cs typeface="Times New Roman"/>
              </a:rPr>
              <a:t>lincomycine</a:t>
            </a:r>
            <a:r>
              <a:rPr lang="fr-FR" sz="2800" dirty="0" smtClean="0">
                <a:latin typeface="Times New Roman"/>
                <a:ea typeface="Calibri"/>
                <a:cs typeface="Times New Roman"/>
              </a:rPr>
              <a:t> et de l’</a:t>
            </a:r>
            <a:r>
              <a:rPr lang="fr-FR" sz="2800" dirty="0" err="1" smtClean="0">
                <a:latin typeface="Times New Roman"/>
                <a:ea typeface="Calibri"/>
                <a:cs typeface="Times New Roman"/>
              </a:rPr>
              <a:t>erythromycine</a:t>
            </a:r>
            <a:r>
              <a:rPr lang="fr-FR" sz="2800" dirty="0" smtClean="0">
                <a:latin typeface="Times New Roman"/>
                <a:ea typeface="Calibri"/>
                <a:cs typeface="Times New Roman"/>
              </a:rPr>
              <a:t>  dans le cas d’infections à SARM ;</a:t>
            </a:r>
          </a:p>
          <a:p>
            <a:pPr lvl="0" algn="just">
              <a:lnSpc>
                <a:spcPct val="150000"/>
              </a:lnSpc>
              <a:buFont typeface="Arial" pitchFamily="34" charset="0"/>
              <a:buChar char="•"/>
            </a:pPr>
            <a:r>
              <a:rPr lang="fr-FR" sz="2800" dirty="0" smtClean="0">
                <a:latin typeface="Times New Roman"/>
                <a:ea typeface="Calibri"/>
                <a:cs typeface="Times New Roman"/>
              </a:rPr>
              <a:t>Utilisation des sels de métaux lourds comme antiseptiques ; </a:t>
            </a:r>
          </a:p>
          <a:p>
            <a:pPr lvl="0" algn="just">
              <a:lnSpc>
                <a:spcPct val="150000"/>
              </a:lnSpc>
              <a:buFont typeface="Arial" pitchFamily="34" charset="0"/>
              <a:buChar char="•"/>
            </a:pPr>
            <a:r>
              <a:rPr lang="fr-FR" sz="2800" dirty="0" smtClean="0">
                <a:latin typeface="Times New Roman"/>
                <a:ea typeface="Calibri"/>
                <a:cs typeface="Times New Roman"/>
              </a:rPr>
              <a:t>Surveillance régulière de la sensibilité  des souches de </a:t>
            </a:r>
            <a:r>
              <a:rPr lang="fr-FR" sz="2800" i="1" dirty="0" smtClean="0">
                <a:latin typeface="Times New Roman"/>
                <a:ea typeface="Calibri"/>
                <a:cs typeface="Times New Roman"/>
              </a:rPr>
              <a:t>S. aureus </a:t>
            </a:r>
            <a:r>
              <a:rPr lang="fr-FR" sz="2800" dirty="0" smtClean="0">
                <a:latin typeface="Times New Roman"/>
                <a:ea typeface="Calibri"/>
                <a:cs typeface="Times New Roman"/>
              </a:rPr>
              <a:t> afin de limiter la diffusion des clones résistantes ;</a:t>
            </a:r>
          </a:p>
          <a:p>
            <a:pPr lvl="0" algn="just">
              <a:lnSpc>
                <a:spcPct val="150000"/>
              </a:lnSpc>
              <a:buFont typeface="Times New Roman"/>
              <a:buChar char="-"/>
            </a:pPr>
            <a:r>
              <a:rPr lang="fr-FR" sz="2800" dirty="0" smtClean="0">
                <a:latin typeface="Times New Roman"/>
                <a:ea typeface="Calibri"/>
                <a:cs typeface="Times New Roman"/>
              </a:rPr>
              <a:t>Promotion d’une bonne politique d’antibiothérapie</a:t>
            </a:r>
            <a:endParaRPr lang="fr-FR" sz="2800" dirty="0">
              <a:latin typeface="Times New Roman"/>
              <a:ea typeface="Calibri"/>
              <a:cs typeface="Times New Roman"/>
            </a:endParaRP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635839"/>
            <a:ext cx="9143999" cy="822960"/>
          </a:xfrm>
        </p:spPr>
        <p:txBody>
          <a:bodyPr/>
          <a:lstStyle/>
          <a:p>
            <a:pPr algn="ctr"/>
            <a:r>
              <a:rPr lang="fr-FR" sz="6000" dirty="0" smtClean="0">
                <a:latin typeface="Cambria" pitchFamily="18" charset="0"/>
              </a:rPr>
              <a:t>Merci de votre attention!</a:t>
            </a:r>
            <a:endParaRPr lang="fr-FR" sz="6000" dirty="0">
              <a:latin typeface="Cambria" pitchFamily="18" charset="0"/>
            </a:endParaRPr>
          </a:p>
        </p:txBody>
      </p:sp>
      <p:sp>
        <p:nvSpPr>
          <p:cNvPr id="1026" name="AutoShape 2" descr="http://t0.gstatic.com/images?q=tbn:ANd9GcQYViXvM92oS7Q3iiRtKm9AAbPr2mEMHOBZCzi6b4qVt6yXJ-s0PQ"/>
          <p:cNvSpPr>
            <a:spLocks noChangeAspect="1" noChangeArrowheads="1"/>
          </p:cNvSpPr>
          <p:nvPr/>
        </p:nvSpPr>
        <p:spPr bwMode="auto">
          <a:xfrm>
            <a:off x="47625"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http://t0.gstatic.com/images?q=tbn:ANd9GcQYViXvM92oS7Q3iiRtKm9AAbPr2mEMHOBZCzi6b4qVt6yXJ-s0PQ"/>
          <p:cNvSpPr>
            <a:spLocks noChangeAspect="1" noChangeArrowheads="1"/>
          </p:cNvSpPr>
          <p:nvPr/>
        </p:nvSpPr>
        <p:spPr bwMode="auto">
          <a:xfrm>
            <a:off x="47625"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598826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286604"/>
            <a:ext cx="7543800" cy="1450757"/>
          </a:xfrm>
        </p:spPr>
        <p:txBody>
          <a:bodyPr>
            <a:normAutofit/>
          </a:bodyPr>
          <a:lstStyle/>
          <a:p>
            <a:pPr algn="ctr"/>
            <a:r>
              <a:rPr lang="fr-FR" b="1" i="1" dirty="0" smtClean="0">
                <a:solidFill>
                  <a:srgbClr val="0070C0"/>
                </a:solidFill>
              </a:rPr>
              <a:t>Plan</a:t>
            </a:r>
            <a:endParaRPr lang="fr-FR" b="1" i="1" dirty="0">
              <a:solidFill>
                <a:srgbClr val="0070C0"/>
              </a:solidFill>
            </a:endParaRPr>
          </a:p>
        </p:txBody>
      </p:sp>
      <p:sp>
        <p:nvSpPr>
          <p:cNvPr id="3" name="Espace réservé du contenu 2"/>
          <p:cNvSpPr>
            <a:spLocks noGrp="1"/>
          </p:cNvSpPr>
          <p:nvPr>
            <p:ph idx="1"/>
          </p:nvPr>
        </p:nvSpPr>
        <p:spPr>
          <a:xfrm>
            <a:off x="0" y="1845734"/>
            <a:ext cx="9144000" cy="5012266"/>
          </a:xfrm>
        </p:spPr>
        <p:txBody>
          <a:bodyPr>
            <a:normAutofit/>
          </a:bodyPr>
          <a:lstStyle/>
          <a:p>
            <a:pPr marL="1616075" indent="-884238">
              <a:lnSpc>
                <a:spcPct val="150000"/>
              </a:lnSpc>
              <a:buFont typeface="Wingdings" panose="05000000000000000000" pitchFamily="2" charset="2"/>
              <a:buChar char="q"/>
            </a:pPr>
            <a:r>
              <a:rPr lang="fr-FR" sz="3200" dirty="0" smtClean="0">
                <a:latin typeface="Times New Roman" pitchFamily="18" charset="0"/>
                <a:cs typeface="Times New Roman" pitchFamily="18" charset="0"/>
              </a:rPr>
              <a:t> Introduction</a:t>
            </a:r>
          </a:p>
          <a:p>
            <a:pPr marL="1616075" indent="-884238">
              <a:lnSpc>
                <a:spcPct val="150000"/>
              </a:lnSpc>
              <a:buFont typeface="Wingdings" panose="05000000000000000000" pitchFamily="2" charset="2"/>
              <a:buChar char="q"/>
            </a:pPr>
            <a:r>
              <a:rPr lang="fr-FR" sz="3200" dirty="0" smtClean="0">
                <a:latin typeface="Times New Roman" pitchFamily="18" charset="0"/>
                <a:cs typeface="Times New Roman" pitchFamily="18" charset="0"/>
              </a:rPr>
              <a:t> Matériel  et Méthodes d’étude</a:t>
            </a:r>
          </a:p>
          <a:p>
            <a:pPr marL="1616075" indent="-884238">
              <a:lnSpc>
                <a:spcPct val="150000"/>
              </a:lnSpc>
              <a:buFont typeface="Wingdings" panose="05000000000000000000" pitchFamily="2" charset="2"/>
              <a:buChar char="q"/>
            </a:pPr>
            <a:r>
              <a:rPr lang="fr-FR" sz="3200" dirty="0" smtClean="0">
                <a:latin typeface="Times New Roman" pitchFamily="18" charset="0"/>
                <a:cs typeface="Times New Roman" pitchFamily="18" charset="0"/>
              </a:rPr>
              <a:t> Résultats et Discussion</a:t>
            </a:r>
          </a:p>
          <a:p>
            <a:pPr marL="1616075" indent="-884238">
              <a:lnSpc>
                <a:spcPct val="150000"/>
              </a:lnSpc>
              <a:buFont typeface="Wingdings" panose="05000000000000000000" pitchFamily="2" charset="2"/>
              <a:buChar char="q"/>
            </a:pPr>
            <a:r>
              <a:rPr lang="fr-FR" sz="3200" dirty="0">
                <a:latin typeface="Times New Roman" pitchFamily="18" charset="0"/>
                <a:cs typeface="Times New Roman" pitchFamily="18" charset="0"/>
              </a:rPr>
              <a:t> </a:t>
            </a:r>
            <a:r>
              <a:rPr lang="fr-FR" sz="3200" dirty="0" smtClean="0">
                <a:latin typeface="Times New Roman" pitchFamily="18" charset="0"/>
                <a:cs typeface="Times New Roman" pitchFamily="18" charset="0"/>
              </a:rPr>
              <a:t>Conclusion </a:t>
            </a:r>
          </a:p>
          <a:p>
            <a:pPr marL="1616075" indent="-884238">
              <a:lnSpc>
                <a:spcPct val="150000"/>
              </a:lnSpc>
              <a:buFont typeface="Wingdings" panose="05000000000000000000" pitchFamily="2" charset="2"/>
              <a:buChar char="q"/>
            </a:pPr>
            <a:r>
              <a:rPr lang="fr-FR" sz="3200" dirty="0" err="1" smtClean="0">
                <a:latin typeface="Times New Roman" pitchFamily="18" charset="0"/>
                <a:cs typeface="Times New Roman" pitchFamily="18" charset="0"/>
              </a:rPr>
              <a:t>Récommendations</a:t>
            </a:r>
            <a:r>
              <a:rPr lang="fr-FR" sz="3200" dirty="0" smtClean="0">
                <a:latin typeface="Times New Roman" pitchFamily="18" charset="0"/>
                <a:cs typeface="Times New Roman" pitchFamily="18" charset="0"/>
              </a:rPr>
              <a:t> </a:t>
            </a:r>
            <a:endParaRPr lang="fr-FR" sz="3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02473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7200" dirty="0" smtClean="0">
                <a:latin typeface="Cambria" pitchFamily="18" charset="0"/>
              </a:rPr>
              <a:t>Introduction</a:t>
            </a:r>
            <a:endParaRPr lang="fr-FR" sz="7200" dirty="0">
              <a:latin typeface="Cambria" pitchFamily="18" charset="0"/>
            </a:endParaRPr>
          </a:p>
        </p:txBody>
      </p:sp>
      <p:sp>
        <p:nvSpPr>
          <p:cNvPr id="3" name="Espace réservé du texte 2"/>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Introduction (</a:t>
            </a:r>
            <a:r>
              <a:rPr lang="fr-FR" b="1" i="1" dirty="0" smtClean="0">
                <a:solidFill>
                  <a:srgbClr val="0070C0"/>
                </a:solidFill>
              </a:rPr>
              <a:t>1/1)</a:t>
            </a:r>
            <a:endParaRPr lang="fr-FR" b="1" i="1" dirty="0">
              <a:solidFill>
                <a:srgbClr val="0070C0"/>
              </a:solidFill>
            </a:endParaRPr>
          </a:p>
        </p:txBody>
      </p:sp>
      <p:sp>
        <p:nvSpPr>
          <p:cNvPr id="4" name="Ellipse 3"/>
          <p:cNvSpPr/>
          <p:nvPr/>
        </p:nvSpPr>
        <p:spPr>
          <a:xfrm>
            <a:off x="3390900" y="3448050"/>
            <a:ext cx="30099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tx1"/>
                </a:solidFill>
              </a:rPr>
              <a:t>Staphylococcus  aureus</a:t>
            </a:r>
            <a:endParaRPr lang="fr-FR" sz="2400" b="1" i="1" dirty="0">
              <a:solidFill>
                <a:schemeClr val="tx1"/>
              </a:solidFill>
            </a:endParaRPr>
          </a:p>
        </p:txBody>
      </p:sp>
      <p:sp>
        <p:nvSpPr>
          <p:cNvPr id="6" name="Flèche vers le bas 5"/>
          <p:cNvSpPr/>
          <p:nvPr/>
        </p:nvSpPr>
        <p:spPr>
          <a:xfrm rot="7282725">
            <a:off x="2857500" y="3371847"/>
            <a:ext cx="723900" cy="400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haut 7"/>
          <p:cNvSpPr/>
          <p:nvPr/>
        </p:nvSpPr>
        <p:spPr>
          <a:xfrm>
            <a:off x="4533900" y="2914650"/>
            <a:ext cx="609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724150" y="1885950"/>
            <a:ext cx="369570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25 </a:t>
            </a:r>
            <a:r>
              <a:rPr lang="fr-FR" sz="2400" dirty="0" smtClean="0">
                <a:solidFill>
                  <a:schemeClr val="tx1"/>
                </a:solidFill>
                <a:latin typeface="Times New Roman" pitchFamily="18" charset="0"/>
                <a:cs typeface="Times New Roman" pitchFamily="18" charset="0"/>
              </a:rPr>
              <a:t>à 30% de porteur sain</a:t>
            </a:r>
            <a:endParaRPr lang="fr-FR" sz="2400" dirty="0">
              <a:solidFill>
                <a:schemeClr val="tx1"/>
              </a:solidFill>
              <a:latin typeface="Times New Roman" pitchFamily="18" charset="0"/>
              <a:cs typeface="Times New Roman" pitchFamily="18" charset="0"/>
            </a:endParaRPr>
          </a:p>
        </p:txBody>
      </p:sp>
      <p:sp>
        <p:nvSpPr>
          <p:cNvPr id="10" name="Rectangle 9"/>
          <p:cNvSpPr/>
          <p:nvPr/>
        </p:nvSpPr>
        <p:spPr>
          <a:xfrm>
            <a:off x="6457950" y="1866900"/>
            <a:ext cx="2667000" cy="1085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Arsenal impressionnant de facteur de virulence </a:t>
            </a:r>
          </a:p>
        </p:txBody>
      </p:sp>
      <p:sp>
        <p:nvSpPr>
          <p:cNvPr id="11" name="Flèche vers le bas 10"/>
          <p:cNvSpPr/>
          <p:nvPr/>
        </p:nvSpPr>
        <p:spPr>
          <a:xfrm rot="13972049">
            <a:off x="6248400" y="3352797"/>
            <a:ext cx="723900" cy="400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0" y="5200650"/>
            <a:ext cx="2667000" cy="1085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Responsable d’infection divers</a:t>
            </a:r>
            <a:endParaRPr lang="fr-FR" sz="2400" dirty="0">
              <a:solidFill>
                <a:schemeClr val="tx1"/>
              </a:solidFill>
              <a:latin typeface="Times New Roman" pitchFamily="18" charset="0"/>
              <a:cs typeface="Times New Roman" pitchFamily="18" charset="0"/>
            </a:endParaRPr>
          </a:p>
        </p:txBody>
      </p:sp>
      <p:sp>
        <p:nvSpPr>
          <p:cNvPr id="13" name="Rectangle 12"/>
          <p:cNvSpPr/>
          <p:nvPr/>
        </p:nvSpPr>
        <p:spPr>
          <a:xfrm>
            <a:off x="2705100" y="5543550"/>
            <a:ext cx="369570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Grande capacité  d’adaptation au ATB</a:t>
            </a:r>
            <a:endParaRPr lang="fr-FR" sz="2400" dirty="0">
              <a:solidFill>
                <a:schemeClr val="tx1"/>
              </a:solidFill>
              <a:latin typeface="Times New Roman" pitchFamily="18" charset="0"/>
              <a:cs typeface="Times New Roman" pitchFamily="18" charset="0"/>
            </a:endParaRPr>
          </a:p>
        </p:txBody>
      </p:sp>
      <p:sp>
        <p:nvSpPr>
          <p:cNvPr id="14" name="Rectangle 13"/>
          <p:cNvSpPr/>
          <p:nvPr/>
        </p:nvSpPr>
        <p:spPr>
          <a:xfrm>
            <a:off x="6457950" y="5181600"/>
            <a:ext cx="2667000" cy="1085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80 à 90% de résistance à la Pénicilline G</a:t>
            </a:r>
          </a:p>
        </p:txBody>
      </p:sp>
      <p:sp>
        <p:nvSpPr>
          <p:cNvPr id="15" name="Flèche vers le bas 14"/>
          <p:cNvSpPr/>
          <p:nvPr/>
        </p:nvSpPr>
        <p:spPr>
          <a:xfrm rot="3656065">
            <a:off x="2838450" y="4019547"/>
            <a:ext cx="723900" cy="400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haut 15"/>
          <p:cNvSpPr/>
          <p:nvPr/>
        </p:nvSpPr>
        <p:spPr>
          <a:xfrm rot="7164239">
            <a:off x="6381750" y="3943350"/>
            <a:ext cx="609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a:off x="4476750" y="4438650"/>
            <a:ext cx="685800" cy="476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1885950"/>
            <a:ext cx="2667000" cy="1085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Agent  pathogène pour l’homme </a:t>
            </a:r>
            <a:endParaRPr lang="fr-FR"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Objectifs (1/1)</a:t>
            </a:r>
            <a:endParaRPr lang="fr-FR" b="1" i="1" dirty="0">
              <a:solidFill>
                <a:srgbClr val="0070C0"/>
              </a:solidFill>
            </a:endParaRPr>
          </a:p>
        </p:txBody>
      </p:sp>
      <p:sp>
        <p:nvSpPr>
          <p:cNvPr id="5" name="ZoneTexte 4"/>
          <p:cNvSpPr txBox="1"/>
          <p:nvPr/>
        </p:nvSpPr>
        <p:spPr>
          <a:xfrm>
            <a:off x="38100" y="2495161"/>
            <a:ext cx="3880757" cy="2862322"/>
          </a:xfrm>
          <a:prstGeom prst="rect">
            <a:avLst/>
          </a:prstGeom>
          <a:noFill/>
          <a:ln>
            <a:solidFill>
              <a:srgbClr val="0070C0"/>
            </a:solidFill>
          </a:ln>
        </p:spPr>
        <p:txBody>
          <a:bodyPr wrap="square" rtlCol="0">
            <a:spAutoFit/>
          </a:bodyPr>
          <a:lstStyle/>
          <a:p>
            <a:pPr marL="276225" algn="just">
              <a:lnSpc>
                <a:spcPct val="150000"/>
              </a:lnSpc>
            </a:pPr>
            <a:r>
              <a:rPr lang="fr-FR" sz="2400" dirty="0" smtClean="0">
                <a:latin typeface="Times New Roman" panose="02020603050405020304" pitchFamily="18" charset="0"/>
                <a:cs typeface="Times New Roman" panose="02020603050405020304" pitchFamily="18" charset="0"/>
              </a:rPr>
              <a:t>Etudier la sensibilité  aux antimicrobiens des souches de </a:t>
            </a:r>
            <a:r>
              <a:rPr lang="fr-FR" sz="2400" i="1" dirty="0" smtClean="0">
                <a:latin typeface="Times New Roman" panose="02020603050405020304" pitchFamily="18" charset="0"/>
                <a:cs typeface="Times New Roman" panose="02020603050405020304" pitchFamily="18" charset="0"/>
              </a:rPr>
              <a:t>Staphylococcus</a:t>
            </a:r>
            <a:r>
              <a:rPr lang="fr-FR" sz="2400" dirty="0" smtClean="0">
                <a:latin typeface="Times New Roman" panose="02020603050405020304" pitchFamily="18" charset="0"/>
                <a:cs typeface="Times New Roman" panose="02020603050405020304" pitchFamily="18" charset="0"/>
              </a:rPr>
              <a:t> </a:t>
            </a:r>
            <a:r>
              <a:rPr lang="fr-FR" sz="2400" i="1" dirty="0" smtClean="0">
                <a:latin typeface="Times New Roman" panose="02020603050405020304" pitchFamily="18" charset="0"/>
                <a:cs typeface="Times New Roman" panose="02020603050405020304" pitchFamily="18" charset="0"/>
              </a:rPr>
              <a:t>aureus</a:t>
            </a:r>
            <a:r>
              <a:rPr lang="fr-FR" sz="2400" dirty="0" smtClean="0">
                <a:latin typeface="Times New Roman" panose="02020603050405020304" pitchFamily="18" charset="0"/>
                <a:cs typeface="Times New Roman" panose="02020603050405020304" pitchFamily="18" charset="0"/>
              </a:rPr>
              <a:t> isolés des pathologies humaines</a:t>
            </a:r>
          </a:p>
        </p:txBody>
      </p:sp>
      <p:sp>
        <p:nvSpPr>
          <p:cNvPr id="4" name="ZoneTexte 3"/>
          <p:cNvSpPr txBox="1"/>
          <p:nvPr/>
        </p:nvSpPr>
        <p:spPr>
          <a:xfrm>
            <a:off x="4324350" y="2190361"/>
            <a:ext cx="4762500" cy="1754326"/>
          </a:xfrm>
          <a:prstGeom prst="rect">
            <a:avLst/>
          </a:prstGeom>
          <a:noFill/>
          <a:ln>
            <a:solidFill>
              <a:srgbClr val="0070C0"/>
            </a:solidFill>
          </a:ln>
        </p:spPr>
        <p:txBody>
          <a:bodyPr wrap="square" rtlCol="0">
            <a:spAutoFit/>
          </a:bodyPr>
          <a:lstStyle/>
          <a:p>
            <a:pPr marL="276225" algn="just">
              <a:lnSpc>
                <a:spcPct val="150000"/>
              </a:lnSpc>
            </a:pPr>
            <a:r>
              <a:rPr lang="fr-FR" sz="2400" dirty="0" smtClean="0">
                <a:latin typeface="Times New Roman" panose="02020603050405020304" pitchFamily="18" charset="0"/>
                <a:cs typeface="Times New Roman" panose="02020603050405020304" pitchFamily="18" charset="0"/>
              </a:rPr>
              <a:t>OS1 : Déterminer les phénotypes de résistance de </a:t>
            </a:r>
            <a:r>
              <a:rPr lang="fr-FR" sz="2400" i="1" dirty="0" smtClean="0">
                <a:latin typeface="Times New Roman" panose="02020603050405020304" pitchFamily="18" charset="0"/>
                <a:cs typeface="Times New Roman" panose="02020603050405020304" pitchFamily="18" charset="0"/>
              </a:rPr>
              <a:t>Staphylococcus aureus </a:t>
            </a:r>
            <a:r>
              <a:rPr lang="fr-FR" sz="2400" dirty="0" smtClean="0">
                <a:latin typeface="Times New Roman" panose="02020603050405020304" pitchFamily="18" charset="0"/>
                <a:cs typeface="Times New Roman" panose="02020603050405020304" pitchFamily="18" charset="0"/>
              </a:rPr>
              <a:t>aux antibiotiques. </a:t>
            </a:r>
          </a:p>
        </p:txBody>
      </p:sp>
      <p:sp>
        <p:nvSpPr>
          <p:cNvPr id="7" name="ZoneTexte 6"/>
          <p:cNvSpPr txBox="1"/>
          <p:nvPr/>
        </p:nvSpPr>
        <p:spPr>
          <a:xfrm>
            <a:off x="4324350" y="4247761"/>
            <a:ext cx="4762500" cy="1687963"/>
          </a:xfrm>
          <a:prstGeom prst="rect">
            <a:avLst/>
          </a:prstGeom>
          <a:noFill/>
          <a:ln>
            <a:solidFill>
              <a:srgbClr val="0070C0"/>
            </a:solidFill>
          </a:ln>
        </p:spPr>
        <p:txBody>
          <a:bodyPr wrap="square" rtlCol="0">
            <a:spAutoFit/>
          </a:bodyPr>
          <a:lstStyle/>
          <a:p>
            <a:pPr marL="276225" algn="just">
              <a:lnSpc>
                <a:spcPct val="150000"/>
              </a:lnSpc>
            </a:pPr>
            <a:r>
              <a:rPr lang="fr-FR" sz="2400" dirty="0" smtClean="0">
                <a:latin typeface="Times New Roman" panose="02020603050405020304" pitchFamily="18" charset="0"/>
                <a:cs typeface="Times New Roman" panose="02020603050405020304" pitchFamily="18" charset="0"/>
              </a:rPr>
              <a:t>OS2 : Déterminer l’activité des sels de métaux lourds sur les souches de </a:t>
            </a:r>
            <a:r>
              <a:rPr lang="fr-FR" sz="2400" i="1" dirty="0" smtClean="0">
                <a:latin typeface="Times New Roman" panose="02020603050405020304" pitchFamily="18" charset="0"/>
                <a:cs typeface="Times New Roman" panose="02020603050405020304" pitchFamily="18" charset="0"/>
              </a:rPr>
              <a:t>Staphylococcus aureus</a:t>
            </a:r>
            <a:r>
              <a:rPr lang="fr-FR" sz="2400" dirty="0" smtClean="0">
                <a:latin typeface="Times New Roman" panose="02020603050405020304" pitchFamily="18" charset="0"/>
                <a:cs typeface="Times New Roman" panose="02020603050405020304" pitchFamily="18" charset="0"/>
              </a:rPr>
              <a:t>.</a:t>
            </a:r>
          </a:p>
        </p:txBody>
      </p:sp>
      <p:sp>
        <p:nvSpPr>
          <p:cNvPr id="8" name="ZoneTexte 7"/>
          <p:cNvSpPr txBox="1"/>
          <p:nvPr/>
        </p:nvSpPr>
        <p:spPr>
          <a:xfrm>
            <a:off x="0" y="1828800"/>
            <a:ext cx="3867150" cy="369332"/>
          </a:xfrm>
          <a:prstGeom prst="rect">
            <a:avLst/>
          </a:prstGeom>
          <a:noFill/>
        </p:spPr>
        <p:txBody>
          <a:bodyPr wrap="square" rtlCol="0">
            <a:spAutoFit/>
          </a:bodyPr>
          <a:lstStyle/>
          <a:p>
            <a:pPr algn="ctr"/>
            <a:r>
              <a:rPr lang="fr-FR" b="1" dirty="0" smtClean="0">
                <a:latin typeface="Times New Roman" pitchFamily="18" charset="0"/>
                <a:cs typeface="Times New Roman" pitchFamily="18" charset="0"/>
              </a:rPr>
              <a:t>OBJECTIF GENERAL</a:t>
            </a:r>
            <a:endParaRPr lang="fr-FR" b="1" dirty="0">
              <a:latin typeface="Times New Roman" pitchFamily="18" charset="0"/>
              <a:cs typeface="Times New Roman" pitchFamily="18" charset="0"/>
            </a:endParaRPr>
          </a:p>
        </p:txBody>
      </p:sp>
      <p:sp>
        <p:nvSpPr>
          <p:cNvPr id="9" name="ZoneTexte 8"/>
          <p:cNvSpPr txBox="1"/>
          <p:nvPr/>
        </p:nvSpPr>
        <p:spPr>
          <a:xfrm>
            <a:off x="4343400" y="1809750"/>
            <a:ext cx="4800600" cy="369332"/>
          </a:xfrm>
          <a:prstGeom prst="rect">
            <a:avLst/>
          </a:prstGeom>
          <a:noFill/>
        </p:spPr>
        <p:txBody>
          <a:bodyPr wrap="square" rtlCol="0">
            <a:spAutoFit/>
          </a:bodyPr>
          <a:lstStyle/>
          <a:p>
            <a:pPr algn="ctr"/>
            <a:r>
              <a:rPr lang="fr-FR" b="1" dirty="0" smtClean="0">
                <a:latin typeface="Times New Roman" pitchFamily="18" charset="0"/>
                <a:cs typeface="Times New Roman" pitchFamily="18" charset="0"/>
              </a:rPr>
              <a:t>OBJECTIFS SPECIFIQUES</a:t>
            </a:r>
            <a:endParaRPr lang="fr-FR" b="1" dirty="0">
              <a:latin typeface="Times New Roman" pitchFamily="18" charset="0"/>
              <a:cs typeface="Times New Roman" pitchFamily="18" charset="0"/>
            </a:endParaRP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7200" dirty="0" smtClean="0">
                <a:latin typeface="Cambria" pitchFamily="18" charset="0"/>
              </a:rPr>
              <a:t>Matériel et Méthodes d’étude</a:t>
            </a:r>
            <a:endParaRPr lang="fr-FR" sz="7200" dirty="0"/>
          </a:p>
        </p:txBody>
      </p:sp>
      <p:sp>
        <p:nvSpPr>
          <p:cNvPr id="3" name="Espace réservé du texte 2"/>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Cadre </a:t>
            </a:r>
            <a:r>
              <a:rPr lang="fr-FR" b="1" i="1" dirty="0" smtClean="0">
                <a:solidFill>
                  <a:srgbClr val="0070C0"/>
                </a:solidFill>
              </a:rPr>
              <a:t>d’étude (1/1)</a:t>
            </a:r>
            <a:endParaRPr lang="fr-FR" b="1" i="1" dirty="0">
              <a:solidFill>
                <a:srgbClr val="0070C0"/>
              </a:solidFill>
            </a:endParaRPr>
          </a:p>
        </p:txBody>
      </p:sp>
      <p:sp>
        <p:nvSpPr>
          <p:cNvPr id="5" name="ZoneTexte 4"/>
          <p:cNvSpPr txBox="1"/>
          <p:nvPr/>
        </p:nvSpPr>
        <p:spPr>
          <a:xfrm>
            <a:off x="272143" y="2790975"/>
            <a:ext cx="8719457" cy="1687513"/>
          </a:xfrm>
          <a:prstGeom prst="rect">
            <a:avLst/>
          </a:prstGeom>
          <a:noFill/>
        </p:spPr>
        <p:txBody>
          <a:bodyPr wrap="square" rtlCol="0">
            <a:spAutoFit/>
          </a:bodyPr>
          <a:lstStyle/>
          <a:p>
            <a:pPr indent="361950" algn="just">
              <a:lnSpc>
                <a:spcPct val="150000"/>
              </a:lnSpc>
              <a:buFont typeface="Wingdings" pitchFamily="2" charset="2"/>
              <a:buChar char="§"/>
            </a:pPr>
            <a:r>
              <a:rPr lang="fr-FR" sz="2400" dirty="0" smtClean="0">
                <a:latin typeface="Times New Roman"/>
                <a:ea typeface="Calibri"/>
                <a:cs typeface="Times New Roman"/>
              </a:rPr>
              <a:t>Unité de Recherche et de Biotechnologie Microbienne du Laboratoire de Bactériologie-Virologie de l’hôpital Aristide le  </a:t>
            </a:r>
            <a:r>
              <a:rPr lang="fr-FR" sz="2400" dirty="0" err="1" smtClean="0">
                <a:latin typeface="Times New Roman"/>
                <a:ea typeface="Calibri"/>
                <a:cs typeface="Times New Roman"/>
              </a:rPr>
              <a:t>Dantec</a:t>
            </a:r>
            <a:r>
              <a:rPr lang="fr-FR" sz="2400" dirty="0" smtClean="0">
                <a:latin typeface="Times New Roman"/>
                <a:ea typeface="Calibri"/>
                <a:cs typeface="Times New Roman"/>
              </a:rPr>
              <a:t>, </a:t>
            </a:r>
            <a:endParaRPr lang="fr-FR" sz="2400" dirty="0" smtClean="0">
              <a:latin typeface="Cambria" pitchFamily="18" charset="0"/>
            </a:endParaRP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rPr>
              <a:t>Matériel </a:t>
            </a:r>
            <a:r>
              <a:rPr lang="fr-FR" b="1" i="1" dirty="0" smtClean="0">
                <a:solidFill>
                  <a:srgbClr val="0070C0"/>
                </a:solidFill>
              </a:rPr>
              <a:t>d’étude (1/1)</a:t>
            </a:r>
            <a:endParaRPr lang="fr-FR" b="1" i="1" dirty="0">
              <a:solidFill>
                <a:srgbClr val="0070C0"/>
              </a:solidFill>
            </a:endParaRPr>
          </a:p>
        </p:txBody>
      </p:sp>
      <p:sp>
        <p:nvSpPr>
          <p:cNvPr id="5" name="ZoneTexte 4"/>
          <p:cNvSpPr txBox="1"/>
          <p:nvPr/>
        </p:nvSpPr>
        <p:spPr>
          <a:xfrm>
            <a:off x="0" y="1857525"/>
            <a:ext cx="9144000" cy="4616648"/>
          </a:xfrm>
          <a:prstGeom prst="rect">
            <a:avLst/>
          </a:prstGeom>
          <a:noFill/>
        </p:spPr>
        <p:txBody>
          <a:bodyPr wrap="square" rtlCol="0">
            <a:spAutoFit/>
          </a:bodyPr>
          <a:lstStyle/>
          <a:p>
            <a:pPr algn="just">
              <a:lnSpc>
                <a:spcPct val="150000"/>
              </a:lnSpc>
            </a:pPr>
            <a:r>
              <a:rPr lang="fr-FR" sz="2800" b="1" dirty="0" smtClean="0">
                <a:latin typeface="Cambria" pitchFamily="18" charset="0"/>
              </a:rPr>
              <a:t>Matériel Biologique</a:t>
            </a:r>
          </a:p>
          <a:p>
            <a:pPr lvl="1" indent="361950" algn="just">
              <a:lnSpc>
                <a:spcPct val="150000"/>
              </a:lnSpc>
              <a:buFont typeface="Wingdings" pitchFamily="2" charset="2"/>
              <a:buChar char="§"/>
            </a:pPr>
            <a:r>
              <a:rPr lang="fr-FR" sz="2800" dirty="0" smtClean="0">
                <a:latin typeface="Times New Roman"/>
                <a:ea typeface="Calibri"/>
                <a:cs typeface="Times New Roman"/>
              </a:rPr>
              <a:t>28 souches de </a:t>
            </a:r>
            <a:r>
              <a:rPr lang="fr-FR" sz="2800" i="1" dirty="0" smtClean="0">
                <a:latin typeface="Times New Roman"/>
                <a:ea typeface="Calibri"/>
                <a:cs typeface="Times New Roman"/>
              </a:rPr>
              <a:t>S. aureus </a:t>
            </a:r>
          </a:p>
          <a:p>
            <a:pPr algn="just">
              <a:lnSpc>
                <a:spcPct val="150000"/>
              </a:lnSpc>
            </a:pPr>
            <a:r>
              <a:rPr lang="fr-FR" sz="2800" b="1" dirty="0" smtClean="0">
                <a:latin typeface="Cambria" pitchFamily="18" charset="0"/>
              </a:rPr>
              <a:t>Autres matériels</a:t>
            </a:r>
            <a:endParaRPr lang="fr-FR" sz="2800" dirty="0" smtClean="0">
              <a:latin typeface="Cambria" pitchFamily="18" charset="0"/>
            </a:endParaRPr>
          </a:p>
          <a:p>
            <a:pPr lvl="1" algn="just">
              <a:lnSpc>
                <a:spcPct val="150000"/>
              </a:lnSpc>
              <a:buFont typeface="Wingdings" pitchFamily="2" charset="2"/>
              <a:buChar char="§"/>
            </a:pPr>
            <a:r>
              <a:rPr lang="fr-FR" sz="2800" dirty="0" smtClean="0">
                <a:latin typeface="Times New Roman"/>
                <a:ea typeface="Calibri"/>
                <a:cs typeface="Times New Roman"/>
              </a:rPr>
              <a:t> Boite de pétri, </a:t>
            </a:r>
          </a:p>
          <a:p>
            <a:pPr lvl="1" algn="just">
              <a:lnSpc>
                <a:spcPct val="150000"/>
              </a:lnSpc>
              <a:buFont typeface="Wingdings" pitchFamily="2" charset="2"/>
              <a:buChar char="§"/>
            </a:pPr>
            <a:r>
              <a:rPr lang="fr-FR" sz="2800" dirty="0" smtClean="0">
                <a:latin typeface="Times New Roman"/>
                <a:ea typeface="Calibri"/>
                <a:cs typeface="Times New Roman"/>
              </a:rPr>
              <a:t>milieux de culture,  </a:t>
            </a:r>
          </a:p>
          <a:p>
            <a:pPr lvl="1" algn="just">
              <a:lnSpc>
                <a:spcPct val="150000"/>
              </a:lnSpc>
              <a:buFont typeface="Wingdings" pitchFamily="2" charset="2"/>
              <a:buChar char="§"/>
            </a:pPr>
            <a:r>
              <a:rPr lang="fr-FR" sz="2800" dirty="0" smtClean="0">
                <a:latin typeface="Times New Roman"/>
                <a:ea typeface="Calibri"/>
                <a:cs typeface="Times New Roman"/>
              </a:rPr>
              <a:t>Antibiotiques</a:t>
            </a:r>
          </a:p>
          <a:p>
            <a:pPr lvl="1" algn="just">
              <a:lnSpc>
                <a:spcPct val="150000"/>
              </a:lnSpc>
              <a:buFont typeface="Wingdings" pitchFamily="2" charset="2"/>
              <a:buChar char="§"/>
            </a:pPr>
            <a:r>
              <a:rPr lang="fr-FR" sz="2800" dirty="0" smtClean="0">
                <a:latin typeface="Times New Roman"/>
                <a:ea typeface="Calibri"/>
                <a:cs typeface="Times New Roman"/>
              </a:rPr>
              <a:t>Sel de Métaux lourds </a:t>
            </a:r>
            <a:r>
              <a:rPr lang="fr-FR" sz="2800" dirty="0" err="1" smtClean="0">
                <a:latin typeface="Times New Roman"/>
                <a:ea typeface="Calibri"/>
                <a:cs typeface="Times New Roman"/>
              </a:rPr>
              <a:t>etc</a:t>
            </a:r>
            <a:endParaRPr lang="fr-FR" sz="2800" dirty="0" smtClean="0">
              <a:latin typeface="Times New Roman"/>
              <a:ea typeface="Calibri"/>
              <a:cs typeface="Times New Roman"/>
            </a:endParaRPr>
          </a:p>
        </p:txBody>
      </p:sp>
    </p:spTree>
    <p:extLst>
      <p:ext uri="{BB962C8B-B14F-4D97-AF65-F5344CB8AC3E}">
        <p14:creationId xmlns:p14="http://schemas.microsoft.com/office/powerpoint/2010/main" val="2420533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14867</TotalTime>
  <Words>1030</Words>
  <Application>Microsoft Office PowerPoint</Application>
  <PresentationFormat>Affichage à l'écran (4:3)</PresentationFormat>
  <Paragraphs>250</Paragraphs>
  <Slides>26</Slides>
  <Notes>25</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Rétrospective</vt:lpstr>
      <vt:lpstr>REPUBLIQUE DU SENEGAL UNIVERSITE CHEIK ANTA DIOP FACULTE DE MEDECINE ET D’ONDOTO STOMATOLOGIE OPTION :  MICROBIOLOGIE FONDAMENTALE ET APPLIQUEE</vt:lpstr>
      <vt:lpstr>Thème</vt:lpstr>
      <vt:lpstr>Plan</vt:lpstr>
      <vt:lpstr>Introduction</vt:lpstr>
      <vt:lpstr>Introduction (1/1)</vt:lpstr>
      <vt:lpstr>Objectifs (1/1)</vt:lpstr>
      <vt:lpstr>Matériel et Méthodes d’étude</vt:lpstr>
      <vt:lpstr>Cadre d’étude (1/1)</vt:lpstr>
      <vt:lpstr>Matériel d’étude (1/1)</vt:lpstr>
      <vt:lpstr>Méthode d’étude  (1/4) (Réisolement des souches) </vt:lpstr>
      <vt:lpstr>Méthode d’étude (2/4) (Reidentification des souches) </vt:lpstr>
      <vt:lpstr>Méthode d’étude (3/4) (Antibiogramme) </vt:lpstr>
      <vt:lpstr>Méthode d’étude (4/4) (Activité des sels de métaux lourds) </vt:lpstr>
      <vt:lpstr>Résultats et Discussion</vt:lpstr>
      <vt:lpstr>Résultats (1/5) (Répartition des Souches)</vt:lpstr>
      <vt:lpstr>Résultats (2/5) (Profil de résistance aux ATB)</vt:lpstr>
      <vt:lpstr>Résultats (3/5)  (Profil de résistance aux ATB)</vt:lpstr>
      <vt:lpstr>Résultats (4/5) (Profil de résistance aux métaux lourds)</vt:lpstr>
      <vt:lpstr>Résultats (5/5) (Profil de résistance aux métaux lourds)</vt:lpstr>
      <vt:lpstr>Discussion (1/4) </vt:lpstr>
      <vt:lpstr>Discussion (2/4) </vt:lpstr>
      <vt:lpstr>Discussion (3/4) </vt:lpstr>
      <vt:lpstr>Discussion (4/4) </vt:lpstr>
      <vt:lpstr>Conclusion (1/1)</vt:lpstr>
      <vt:lpstr>Suggestions (1/1)</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SAMSUNG</dc:creator>
  <cp:lastModifiedBy>Bénédicte</cp:lastModifiedBy>
  <cp:revision>475</cp:revision>
  <dcterms:created xsi:type="dcterms:W3CDTF">2013-04-29T16:24:07Z</dcterms:created>
  <dcterms:modified xsi:type="dcterms:W3CDTF">2015-10-30T08:02:56Z</dcterms:modified>
</cp:coreProperties>
</file>